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2"/>
  </p:notesMasterIdLst>
  <p:handoutMasterIdLst>
    <p:handoutMasterId r:id="rId33"/>
  </p:handoutMasterIdLst>
  <p:sldIdLst>
    <p:sldId id="256" r:id="rId2"/>
    <p:sldId id="436" r:id="rId3"/>
    <p:sldId id="438" r:id="rId4"/>
    <p:sldId id="386" r:id="rId5"/>
    <p:sldId id="387" r:id="rId6"/>
    <p:sldId id="407" r:id="rId7"/>
    <p:sldId id="408" r:id="rId8"/>
    <p:sldId id="431" r:id="rId9"/>
    <p:sldId id="432" r:id="rId10"/>
    <p:sldId id="433" r:id="rId11"/>
    <p:sldId id="434" r:id="rId12"/>
    <p:sldId id="435" r:id="rId13"/>
    <p:sldId id="389" r:id="rId14"/>
    <p:sldId id="426" r:id="rId15"/>
    <p:sldId id="390" r:id="rId16"/>
    <p:sldId id="392" r:id="rId17"/>
    <p:sldId id="440" r:id="rId18"/>
    <p:sldId id="441" r:id="rId19"/>
    <p:sldId id="442" r:id="rId20"/>
    <p:sldId id="443" r:id="rId21"/>
    <p:sldId id="412" r:id="rId22"/>
    <p:sldId id="444" r:id="rId23"/>
    <p:sldId id="445" r:id="rId24"/>
    <p:sldId id="446" r:id="rId25"/>
    <p:sldId id="447" r:id="rId26"/>
    <p:sldId id="448" r:id="rId27"/>
    <p:sldId id="449" r:id="rId28"/>
    <p:sldId id="430" r:id="rId29"/>
    <p:sldId id="437" r:id="rId30"/>
    <p:sldId id="330" r:id="rId31"/>
  </p:sldIdLst>
  <p:sldSz cx="9144000" cy="6858000" type="screen4x3"/>
  <p:notesSz cx="6845300" cy="97536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Wingdings" pitchFamily="2" charset="2"/>
      <a:defRPr kumimoji="1" sz="2400" b="1" kern="1200">
        <a:solidFill>
          <a:srgbClr val="800080"/>
        </a:solidFill>
        <a:latin typeface="Arial" pitchFamily="34" charset="0"/>
        <a:ea typeface="楷体_GB2312" pitchFamily="49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Wingdings" pitchFamily="2" charset="2"/>
      <a:defRPr kumimoji="1" sz="2400" b="1" kern="1200">
        <a:solidFill>
          <a:srgbClr val="800080"/>
        </a:solidFill>
        <a:latin typeface="Arial" pitchFamily="34" charset="0"/>
        <a:ea typeface="楷体_GB2312" pitchFamily="49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Wingdings" pitchFamily="2" charset="2"/>
      <a:defRPr kumimoji="1" sz="2400" b="1" kern="1200">
        <a:solidFill>
          <a:srgbClr val="800080"/>
        </a:solidFill>
        <a:latin typeface="Arial" pitchFamily="34" charset="0"/>
        <a:ea typeface="楷体_GB2312" pitchFamily="49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Wingdings" pitchFamily="2" charset="2"/>
      <a:defRPr kumimoji="1" sz="2400" b="1" kern="1200">
        <a:solidFill>
          <a:srgbClr val="800080"/>
        </a:solidFill>
        <a:latin typeface="Arial" pitchFamily="34" charset="0"/>
        <a:ea typeface="楷体_GB2312" pitchFamily="49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Wingdings" pitchFamily="2" charset="2"/>
      <a:defRPr kumimoji="1" sz="2400" b="1" kern="1200">
        <a:solidFill>
          <a:srgbClr val="800080"/>
        </a:solidFill>
        <a:latin typeface="Arial" pitchFamily="34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rgbClr val="800080"/>
        </a:solidFill>
        <a:latin typeface="Arial" pitchFamily="34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rgbClr val="800080"/>
        </a:solidFill>
        <a:latin typeface="Arial" pitchFamily="34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rgbClr val="800080"/>
        </a:solidFill>
        <a:latin typeface="Arial" pitchFamily="34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rgbClr val="800080"/>
        </a:solidFill>
        <a:latin typeface="Arial" pitchFamily="34" charset="0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2">
          <p15:clr>
            <a:srgbClr val="A4A3A4"/>
          </p15:clr>
        </p15:guide>
        <p15:guide id="2" pos="215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333399"/>
    <a:srgbClr val="FF9966"/>
    <a:srgbClr val="CC99FF"/>
    <a:srgbClr val="993366"/>
    <a:srgbClr val="000066"/>
    <a:srgbClr val="8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5" autoAdjust="0"/>
    <p:restoredTop sz="94674" autoAdjust="0"/>
  </p:normalViewPr>
  <p:slideViewPr>
    <p:cSldViewPr>
      <p:cViewPr varScale="1">
        <p:scale>
          <a:sx n="124" d="100"/>
          <a:sy n="124" d="100"/>
        </p:scale>
        <p:origin x="226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1764" y="-84"/>
      </p:cViewPr>
      <p:guideLst>
        <p:guide orient="horz" pos="3072"/>
        <p:guide pos="215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wmf"/><Relationship Id="rId7" Type="http://schemas.openxmlformats.org/officeDocument/2006/relationships/image" Target="../media/image25.wmf"/><Relationship Id="rId2" Type="http://schemas.openxmlformats.org/officeDocument/2006/relationships/image" Target="../media/image20.emf"/><Relationship Id="rId1" Type="http://schemas.openxmlformats.org/officeDocument/2006/relationships/image" Target="../media/image19.wmf"/><Relationship Id="rId6" Type="http://schemas.openxmlformats.org/officeDocument/2006/relationships/image" Target="../media/image24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image" Target="../media/image40.wmf"/><Relationship Id="rId7" Type="http://schemas.openxmlformats.org/officeDocument/2006/relationships/image" Target="../media/image44.emf"/><Relationship Id="rId2" Type="http://schemas.openxmlformats.org/officeDocument/2006/relationships/image" Target="../media/image39.wmf"/><Relationship Id="rId1" Type="http://schemas.openxmlformats.org/officeDocument/2006/relationships/image" Target="../media/image38.wmf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wmf"/><Relationship Id="rId9" Type="http://schemas.openxmlformats.org/officeDocument/2006/relationships/image" Target="../media/image4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1200" b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2967037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200" b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66238"/>
            <a:ext cx="2967038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1200" b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9266238"/>
            <a:ext cx="2967037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200" b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fld id="{3543A030-7929-40A5-9798-CD448569BEA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70589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7038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76675" y="0"/>
            <a:ext cx="2967038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FB84C-5F0F-5249-A8D2-A119135BCF36}" type="datetimeFigureOut">
              <a:rPr kumimoji="1" lang="zh-CN" altLang="en-US" smtClean="0"/>
              <a:t>2021/11/27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227138" y="1219200"/>
            <a:ext cx="4391025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4213" y="4694238"/>
            <a:ext cx="5476875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2967038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76675" y="9264650"/>
            <a:ext cx="2967038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3790C-F902-064D-B396-B6FE929B9E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9620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3790C-F902-064D-B396-B6FE929B9E92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3319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3790C-F902-064D-B396-B6FE929B9E92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7126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3790C-F902-064D-B396-B6FE929B9E92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2215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tsinghua.edu.cn/chn/index.htm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/>
          <p:cNvSpPr>
            <a:spLocks noChangeArrowheads="1"/>
          </p:cNvSpPr>
          <p:nvPr/>
        </p:nvSpPr>
        <p:spPr bwMode="auto">
          <a:xfrm>
            <a:off x="0" y="0"/>
            <a:ext cx="4572000" cy="68580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buFontTx/>
              <a:buNone/>
            </a:pPr>
            <a:endParaRPr lang="zh-CN" altLang="zh-CN" b="0">
              <a:solidFill>
                <a:schemeClr val="tx1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6147" name="AutoShape 1027"/>
          <p:cNvSpPr>
            <a:spLocks noChangeArrowheads="1"/>
          </p:cNvSpPr>
          <p:nvPr/>
        </p:nvSpPr>
        <p:spPr bwMode="auto">
          <a:xfrm>
            <a:off x="685800" y="990600"/>
            <a:ext cx="5181600" cy="1905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buFontTx/>
              <a:buNone/>
            </a:pPr>
            <a:endParaRPr lang="zh-CN" altLang="zh-CN" b="0">
              <a:solidFill>
                <a:schemeClr val="tx1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6148" name="Rectangle 1028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673600" y="2927350"/>
            <a:ext cx="3657600" cy="1822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>
              <a:buFont typeface="Wingdings" pitchFamily="2" charset="2"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grpSp>
        <p:nvGrpSpPr>
          <p:cNvPr id="6149" name="Group 1029"/>
          <p:cNvGrpSpPr>
            <a:grpSpLocks/>
          </p:cNvGrpSpPr>
          <p:nvPr/>
        </p:nvGrpSpPr>
        <p:grpSpPr bwMode="auto">
          <a:xfrm>
            <a:off x="3632200" y="4889500"/>
            <a:ext cx="4876800" cy="319088"/>
            <a:chOff x="2288" y="3080"/>
            <a:chExt cx="3072" cy="201"/>
          </a:xfrm>
        </p:grpSpPr>
        <p:sp>
          <p:nvSpPr>
            <p:cNvPr id="6150" name="AutoShape 1030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1" name="AutoShape 1031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152" name="Rectangle 1032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2667000" y="6553200"/>
            <a:ext cx="1905000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r">
              <a:buFontTx/>
              <a:buNone/>
              <a:defRPr kumimoji="0" sz="1400" b="0">
                <a:solidFill>
                  <a:schemeClr val="bg1"/>
                </a:solidFill>
                <a:ea typeface="+mn-ea"/>
              </a:defRPr>
            </a:lvl1pPr>
          </a:lstStyle>
          <a:p>
            <a:endParaRPr lang="en-US" altLang="zh-CN"/>
          </a:p>
        </p:txBody>
      </p:sp>
      <p:sp>
        <p:nvSpPr>
          <p:cNvPr id="6153" name="Rectangle 103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195888" y="6553200"/>
            <a:ext cx="3279775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r">
              <a:buFontTx/>
              <a:buNone/>
              <a:defRPr kumimoji="0" sz="1400" b="0">
                <a:solidFill>
                  <a:schemeClr val="tx1"/>
                </a:solidFill>
                <a:ea typeface="+mn-ea"/>
              </a:defRPr>
            </a:lvl1pPr>
          </a:lstStyle>
          <a:p>
            <a:endParaRPr lang="en-US" altLang="zh-CN"/>
          </a:p>
        </p:txBody>
      </p:sp>
      <p:sp>
        <p:nvSpPr>
          <p:cNvPr id="6154" name="Rectangle 103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525" y="6359525"/>
            <a:ext cx="587375" cy="4889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>
              <a:buFontTx/>
              <a:buNone/>
              <a:defRPr kumimoji="0" sz="2600">
                <a:solidFill>
                  <a:schemeClr val="bg1"/>
                </a:solidFill>
                <a:ea typeface="+mn-ea"/>
              </a:defRPr>
            </a:lvl1pPr>
          </a:lstStyle>
          <a:p>
            <a:fld id="{C0E705C8-002A-4E2B-92B7-5BE51A976A48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155" name="Rectangle 1035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609600" y="1371600"/>
            <a:ext cx="7772400" cy="6318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6" name="Line 1036"/>
          <p:cNvSpPr>
            <a:spLocks noChangeShapeType="1"/>
          </p:cNvSpPr>
          <p:nvPr userDrawn="1"/>
        </p:nvSpPr>
        <p:spPr bwMode="auto">
          <a:xfrm>
            <a:off x="685800" y="1219200"/>
            <a:ext cx="7651750" cy="0"/>
          </a:xfrm>
          <a:prstGeom prst="line">
            <a:avLst/>
          </a:prstGeom>
          <a:noFill/>
          <a:ln w="47625" cmpd="thinThick">
            <a:solidFill>
              <a:srgbClr val="80008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6157" name="Picture 1037" descr="清华大学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6600" y="0"/>
            <a:ext cx="2057400" cy="525463"/>
          </a:xfrm>
          <a:prstGeom prst="rect">
            <a:avLst/>
          </a:prstGeom>
          <a:noFill/>
        </p:spPr>
      </p:pic>
      <p:sp>
        <p:nvSpPr>
          <p:cNvPr id="6158" name="Text Box 1038"/>
          <p:cNvSpPr txBox="1">
            <a:spLocks noChangeArrowheads="1"/>
          </p:cNvSpPr>
          <p:nvPr userDrawn="1"/>
        </p:nvSpPr>
        <p:spPr bwMode="auto">
          <a:xfrm>
            <a:off x="914400" y="395288"/>
            <a:ext cx="602932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en-US" altLang="zh-CN" sz="2800">
                <a:ea typeface="宋体" pitchFamily="2" charset="-122"/>
                <a:cs typeface="Times New Roman" pitchFamily="18" charset="0"/>
              </a:rPr>
              <a:t>Formal Languages and Automata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www.tsinghua.edu.cn/chn/index.ht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7" name="Group 1041"/>
          <p:cNvGrpSpPr>
            <a:grpSpLocks/>
          </p:cNvGrpSpPr>
          <p:nvPr userDrawn="1"/>
        </p:nvGrpSpPr>
        <p:grpSpPr bwMode="auto">
          <a:xfrm>
            <a:off x="0" y="0"/>
            <a:ext cx="1476375" cy="6884988"/>
            <a:chOff x="0" y="0"/>
            <a:chExt cx="2016" cy="4320"/>
          </a:xfrm>
        </p:grpSpPr>
        <p:sp>
          <p:nvSpPr>
            <p:cNvPr id="5138" name="Rectangle 1042"/>
            <p:cNvSpPr>
              <a:spLocks noChangeArrowheads="1"/>
            </p:cNvSpPr>
            <p:nvPr/>
          </p:nvSpPr>
          <p:spPr bwMode="auto">
            <a:xfrm>
              <a:off x="0" y="0"/>
              <a:ext cx="480" cy="4320"/>
            </a:xfrm>
            <a:prstGeom prst="rect">
              <a:avLst/>
            </a:prstGeom>
            <a:gradFill rotWithShape="0">
              <a:gsLst>
                <a:gs pos="0">
                  <a:srgbClr val="800080"/>
                </a:gs>
                <a:gs pos="100000">
                  <a:srgbClr val="800080">
                    <a:gamma/>
                    <a:tint val="20000"/>
                    <a:invGamma/>
                  </a:srgb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39" name="Rectangle 1043"/>
            <p:cNvSpPr>
              <a:spLocks noChangeArrowheads="1"/>
            </p:cNvSpPr>
            <p:nvPr/>
          </p:nvSpPr>
          <p:spPr bwMode="auto">
            <a:xfrm>
              <a:off x="432" y="0"/>
              <a:ext cx="1584" cy="672"/>
            </a:xfrm>
            <a:prstGeom prst="rect">
              <a:avLst/>
            </a:prstGeom>
            <a:gradFill rotWithShape="0">
              <a:gsLst>
                <a:gs pos="0">
                  <a:srgbClr val="800080"/>
                </a:gs>
                <a:gs pos="100000">
                  <a:srgbClr val="800080">
                    <a:gamma/>
                    <a:tint val="20000"/>
                    <a:invGamma/>
                  </a:srgb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140" name="Line 1044"/>
          <p:cNvSpPr>
            <a:spLocks noChangeShapeType="1"/>
          </p:cNvSpPr>
          <p:nvPr userDrawn="1"/>
        </p:nvSpPr>
        <p:spPr bwMode="auto">
          <a:xfrm>
            <a:off x="1514475" y="1008063"/>
            <a:ext cx="7515225" cy="9525"/>
          </a:xfrm>
          <a:prstGeom prst="line">
            <a:avLst/>
          </a:prstGeom>
          <a:noFill/>
          <a:ln w="57150" cmpd="thinThick">
            <a:solidFill>
              <a:srgbClr val="80008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5141" name="Picture 1045" descr="清华大学">
            <a:hlinkClick r:id="rId13"/>
          </p:cNvPr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850188" y="576263"/>
            <a:ext cx="1295400" cy="330200"/>
          </a:xfrm>
          <a:prstGeom prst="rect">
            <a:avLst/>
          </a:prstGeom>
          <a:noFill/>
        </p:spPr>
      </p:pic>
      <p:sp>
        <p:nvSpPr>
          <p:cNvPr id="5142" name="Text Box 1046"/>
          <p:cNvSpPr txBox="1">
            <a:spLocks noChangeArrowheads="1"/>
          </p:cNvSpPr>
          <p:nvPr userDrawn="1"/>
        </p:nvSpPr>
        <p:spPr bwMode="auto">
          <a:xfrm>
            <a:off x="7921625" y="71438"/>
            <a:ext cx="11525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en-US" altLang="zh-CN" i="1">
                <a:solidFill>
                  <a:srgbClr val="993366"/>
                </a:solidFill>
                <a:cs typeface="Times New Roman" pitchFamily="18" charset="0"/>
              </a:rPr>
              <a:t>FL&amp;A</a:t>
            </a:r>
          </a:p>
        </p:txBody>
      </p:sp>
      <p:sp>
        <p:nvSpPr>
          <p:cNvPr id="5143" name="AutoShape 1047"/>
          <p:cNvSpPr>
            <a:spLocks noChangeArrowheads="1"/>
          </p:cNvSpPr>
          <p:nvPr userDrawn="1"/>
        </p:nvSpPr>
        <p:spPr bwMode="auto">
          <a:xfrm>
            <a:off x="1154113" y="215900"/>
            <a:ext cx="3311525" cy="6477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buFontTx/>
              <a:buNone/>
            </a:pPr>
            <a:endParaRPr lang="zh-CN" altLang="zh-CN" b="0">
              <a:solidFill>
                <a:schemeClr val="tx1"/>
              </a:solidFill>
              <a:latin typeface="Times New Roman" pitchFamily="18" charset="0"/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>
    <p:wipe dir="r"/>
  </p:transition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kumimoji="1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7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7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7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7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oleObject" Target="../embeddings/oleObject21.bin"/><Relationship Id="rId18" Type="http://schemas.openxmlformats.org/officeDocument/2006/relationships/image" Target="../media/image26.e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23.wmf"/><Relationship Id="rId17" Type="http://schemas.openxmlformats.org/officeDocument/2006/relationships/oleObject" Target="../embeddings/oleObject2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5.w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0.e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5" Type="http://schemas.openxmlformats.org/officeDocument/2006/relationships/oleObject" Target="../embeddings/oleObject22.bin"/><Relationship Id="rId10" Type="http://schemas.openxmlformats.org/officeDocument/2006/relationships/image" Target="../media/image22.wmf"/><Relationship Id="rId4" Type="http://schemas.openxmlformats.org/officeDocument/2006/relationships/image" Target="../media/image19.wmf"/><Relationship Id="rId9" Type="http://schemas.openxmlformats.org/officeDocument/2006/relationships/oleObject" Target="../embeddings/oleObject19.bin"/><Relationship Id="rId14" Type="http://schemas.openxmlformats.org/officeDocument/2006/relationships/image" Target="../media/image24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7" Type="http://schemas.openxmlformats.org/officeDocument/2006/relationships/image" Target="../media/image32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emf"/><Relationship Id="rId5" Type="http://schemas.openxmlformats.org/officeDocument/2006/relationships/image" Target="../media/image14.emf"/><Relationship Id="rId4" Type="http://schemas.openxmlformats.org/officeDocument/2006/relationships/image" Target="../media/image30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Relationship Id="rId4" Type="http://schemas.openxmlformats.org/officeDocument/2006/relationships/slide" Target="slide1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30.emf"/><Relationship Id="rId7" Type="http://schemas.openxmlformats.org/officeDocument/2006/relationships/image" Target="../media/image35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emf"/><Relationship Id="rId5" Type="http://schemas.openxmlformats.org/officeDocument/2006/relationships/image" Target="../media/image14.emf"/><Relationship Id="rId4" Type="http://schemas.openxmlformats.org/officeDocument/2006/relationships/image" Target="../media/image31.emf"/><Relationship Id="rId9" Type="http://schemas.openxmlformats.org/officeDocument/2006/relationships/image" Target="../media/image37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13" Type="http://schemas.openxmlformats.org/officeDocument/2006/relationships/oleObject" Target="../embeddings/oleObject29.bin"/><Relationship Id="rId18" Type="http://schemas.openxmlformats.org/officeDocument/2006/relationships/image" Target="../media/image45.emf"/><Relationship Id="rId3" Type="http://schemas.openxmlformats.org/officeDocument/2006/relationships/oleObject" Target="../embeddings/oleObject24.bin"/><Relationship Id="rId7" Type="http://schemas.openxmlformats.org/officeDocument/2006/relationships/oleObject" Target="../embeddings/oleObject26.bin"/><Relationship Id="rId12" Type="http://schemas.openxmlformats.org/officeDocument/2006/relationships/image" Target="../media/image42.emf"/><Relationship Id="rId17" Type="http://schemas.openxmlformats.org/officeDocument/2006/relationships/oleObject" Target="../embeddings/oleObject3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4.emf"/><Relationship Id="rId20" Type="http://schemas.openxmlformats.org/officeDocument/2006/relationships/image" Target="../media/image46.e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9.wmf"/><Relationship Id="rId11" Type="http://schemas.openxmlformats.org/officeDocument/2006/relationships/oleObject" Target="../embeddings/oleObject28.bin"/><Relationship Id="rId5" Type="http://schemas.openxmlformats.org/officeDocument/2006/relationships/oleObject" Target="../embeddings/oleObject25.bin"/><Relationship Id="rId15" Type="http://schemas.openxmlformats.org/officeDocument/2006/relationships/oleObject" Target="../embeddings/oleObject30.bin"/><Relationship Id="rId10" Type="http://schemas.openxmlformats.org/officeDocument/2006/relationships/image" Target="../media/image41.wmf"/><Relationship Id="rId19" Type="http://schemas.openxmlformats.org/officeDocument/2006/relationships/oleObject" Target="../embeddings/oleObject32.bin"/><Relationship Id="rId4" Type="http://schemas.openxmlformats.org/officeDocument/2006/relationships/image" Target="../media/image38.wmf"/><Relationship Id="rId9" Type="http://schemas.openxmlformats.org/officeDocument/2006/relationships/oleObject" Target="../embeddings/oleObject27.bin"/><Relationship Id="rId14" Type="http://schemas.openxmlformats.org/officeDocument/2006/relationships/image" Target="../media/image4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image" Target="../media/image52.emf"/><Relationship Id="rId7" Type="http://schemas.openxmlformats.org/officeDocument/2006/relationships/image" Target="../media/image55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14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image" Target="../media/image58.emf"/><Relationship Id="rId7" Type="http://schemas.openxmlformats.org/officeDocument/2006/relationships/image" Target="../media/image61.emf"/><Relationship Id="rId12" Type="http://schemas.openxmlformats.org/officeDocument/2006/relationships/image" Target="../media/image66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emf"/><Relationship Id="rId11" Type="http://schemas.openxmlformats.org/officeDocument/2006/relationships/image" Target="../media/image65.emf"/><Relationship Id="rId5" Type="http://schemas.openxmlformats.org/officeDocument/2006/relationships/image" Target="../media/image59.emf"/><Relationship Id="rId10" Type="http://schemas.openxmlformats.org/officeDocument/2006/relationships/image" Target="../media/image64.emf"/><Relationship Id="rId4" Type="http://schemas.openxmlformats.org/officeDocument/2006/relationships/image" Target="../media/image14.emf"/><Relationship Id="rId9" Type="http://schemas.openxmlformats.org/officeDocument/2006/relationships/image" Target="../media/image63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13" Type="http://schemas.openxmlformats.org/officeDocument/2006/relationships/image" Target="../media/image60.emf"/><Relationship Id="rId3" Type="http://schemas.openxmlformats.org/officeDocument/2006/relationships/image" Target="../media/image67.emf"/><Relationship Id="rId7" Type="http://schemas.openxmlformats.org/officeDocument/2006/relationships/image" Target="../media/image70.emf"/><Relationship Id="rId12" Type="http://schemas.openxmlformats.org/officeDocument/2006/relationships/image" Target="../media/image59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emf"/><Relationship Id="rId11" Type="http://schemas.openxmlformats.org/officeDocument/2006/relationships/image" Target="../media/image62.emf"/><Relationship Id="rId5" Type="http://schemas.openxmlformats.org/officeDocument/2006/relationships/image" Target="../media/image14.emf"/><Relationship Id="rId15" Type="http://schemas.openxmlformats.org/officeDocument/2006/relationships/image" Target="../media/image63.emf"/><Relationship Id="rId10" Type="http://schemas.openxmlformats.org/officeDocument/2006/relationships/image" Target="../media/image73.emf"/><Relationship Id="rId4" Type="http://schemas.openxmlformats.org/officeDocument/2006/relationships/image" Target="../media/image68.emf"/><Relationship Id="rId9" Type="http://schemas.openxmlformats.org/officeDocument/2006/relationships/image" Target="../media/image72.emf"/><Relationship Id="rId14" Type="http://schemas.openxmlformats.org/officeDocument/2006/relationships/image" Target="../media/image61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13" Type="http://schemas.openxmlformats.org/officeDocument/2006/relationships/image" Target="../media/image83.emf"/><Relationship Id="rId3" Type="http://schemas.openxmlformats.org/officeDocument/2006/relationships/image" Target="../media/image74.emf"/><Relationship Id="rId7" Type="http://schemas.openxmlformats.org/officeDocument/2006/relationships/image" Target="../media/image77.emf"/><Relationship Id="rId12" Type="http://schemas.openxmlformats.org/officeDocument/2006/relationships/image" Target="../media/image8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emf"/><Relationship Id="rId11" Type="http://schemas.openxmlformats.org/officeDocument/2006/relationships/image" Target="../media/image81.emf"/><Relationship Id="rId5" Type="http://schemas.openxmlformats.org/officeDocument/2006/relationships/image" Target="../media/image14.emf"/><Relationship Id="rId10" Type="http://schemas.openxmlformats.org/officeDocument/2006/relationships/image" Target="../media/image80.emf"/><Relationship Id="rId4" Type="http://schemas.openxmlformats.org/officeDocument/2006/relationships/image" Target="../media/image75.emf"/><Relationship Id="rId9" Type="http://schemas.openxmlformats.org/officeDocument/2006/relationships/image" Target="../media/image79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13" Type="http://schemas.openxmlformats.org/officeDocument/2006/relationships/image" Target="../media/image93.emf"/><Relationship Id="rId18" Type="http://schemas.openxmlformats.org/officeDocument/2006/relationships/image" Target="../media/image98.emf"/><Relationship Id="rId3" Type="http://schemas.openxmlformats.org/officeDocument/2006/relationships/image" Target="../media/image84.emf"/><Relationship Id="rId7" Type="http://schemas.openxmlformats.org/officeDocument/2006/relationships/image" Target="../media/image87.emf"/><Relationship Id="rId12" Type="http://schemas.openxmlformats.org/officeDocument/2006/relationships/image" Target="../media/image92.emf"/><Relationship Id="rId17" Type="http://schemas.openxmlformats.org/officeDocument/2006/relationships/image" Target="../media/image97.em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96.emf"/><Relationship Id="rId20" Type="http://schemas.openxmlformats.org/officeDocument/2006/relationships/image" Target="../media/image10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emf"/><Relationship Id="rId11" Type="http://schemas.openxmlformats.org/officeDocument/2006/relationships/image" Target="../media/image91.emf"/><Relationship Id="rId5" Type="http://schemas.openxmlformats.org/officeDocument/2006/relationships/image" Target="../media/image85.emf"/><Relationship Id="rId15" Type="http://schemas.openxmlformats.org/officeDocument/2006/relationships/image" Target="../media/image95.emf"/><Relationship Id="rId10" Type="http://schemas.openxmlformats.org/officeDocument/2006/relationships/image" Target="../media/image90.emf"/><Relationship Id="rId19" Type="http://schemas.openxmlformats.org/officeDocument/2006/relationships/image" Target="../media/image99.emf"/><Relationship Id="rId4" Type="http://schemas.openxmlformats.org/officeDocument/2006/relationships/image" Target="../media/image14.emf"/><Relationship Id="rId9" Type="http://schemas.openxmlformats.org/officeDocument/2006/relationships/image" Target="../media/image89.emf"/><Relationship Id="rId14" Type="http://schemas.openxmlformats.org/officeDocument/2006/relationships/image" Target="../media/image94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13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12" Type="http://schemas.openxmlformats.org/officeDocument/2006/relationships/image" Target="../media/image12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emf"/><Relationship Id="rId11" Type="http://schemas.openxmlformats.org/officeDocument/2006/relationships/image" Target="../media/image11.emf"/><Relationship Id="rId5" Type="http://schemas.openxmlformats.org/officeDocument/2006/relationships/image" Target="../media/image5.emf"/><Relationship Id="rId15" Type="http://schemas.openxmlformats.org/officeDocument/2006/relationships/image" Target="../media/image15.emf"/><Relationship Id="rId10" Type="http://schemas.openxmlformats.org/officeDocument/2006/relationships/image" Target="../media/image10.emf"/><Relationship Id="rId4" Type="http://schemas.openxmlformats.org/officeDocument/2006/relationships/image" Target="../media/image4.emf"/><Relationship Id="rId9" Type="http://schemas.openxmlformats.org/officeDocument/2006/relationships/image" Target="../media/image9.emf"/><Relationship Id="rId14" Type="http://schemas.openxmlformats.org/officeDocument/2006/relationships/image" Target="../media/image14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6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7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7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7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7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Rectangle 23"/>
          <p:cNvSpPr>
            <a:spLocks noChangeArrowheads="1"/>
          </p:cNvSpPr>
          <p:nvPr/>
        </p:nvSpPr>
        <p:spPr bwMode="auto">
          <a:xfrm>
            <a:off x="1524000" y="195263"/>
            <a:ext cx="195580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buFontTx/>
              <a:buNone/>
            </a:pPr>
            <a:r>
              <a:rPr lang="zh-CN" altLang="en-US" sz="4000" dirty="0">
                <a:latin typeface="华文行楷" pitchFamily="2" charset="-122"/>
                <a:ea typeface="华文行楷" pitchFamily="2" charset="-122"/>
              </a:rPr>
              <a:t>第 七 讲</a:t>
            </a:r>
          </a:p>
        </p:txBody>
      </p:sp>
      <p:sp>
        <p:nvSpPr>
          <p:cNvPr id="2072" name="Text Box 24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720725" y="1635125"/>
            <a:ext cx="58674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600" dirty="0"/>
              <a:t>  </a:t>
            </a:r>
            <a:r>
              <a:rPr lang="zh-CN" altLang="en-US" sz="3600"/>
              <a:t>下推自动机 </a:t>
            </a:r>
            <a:endParaRPr lang="zh-CN" altLang="en-US" sz="36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DF14D27-AFA3-A34B-981B-DD3BABCD3598}"/>
              </a:ext>
            </a:extLst>
          </p:cNvPr>
          <p:cNvSpPr txBox="1"/>
          <p:nvPr/>
        </p:nvSpPr>
        <p:spPr>
          <a:xfrm>
            <a:off x="8388424" y="6381328"/>
            <a:ext cx="755576" cy="476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kumimoji="1" lang="zh-CN" altLang="en-US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90" name="Rectangle 10"/>
          <p:cNvSpPr>
            <a:spLocks noChangeArrowheads="1"/>
          </p:cNvSpPr>
          <p:nvPr/>
        </p:nvSpPr>
        <p:spPr bwMode="auto">
          <a:xfrm>
            <a:off x="685800" y="1295400"/>
            <a:ext cx="8305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2800"/>
              <a:t> </a:t>
            </a:r>
            <a:r>
              <a:rPr lang="zh-CN" altLang="en-US" sz="2800"/>
              <a:t>举例</a:t>
            </a:r>
            <a:r>
              <a:rPr lang="zh-CN" altLang="en-US"/>
              <a:t>  </a:t>
            </a:r>
            <a:r>
              <a:rPr lang="zh-CN" altLang="en-US">
                <a:solidFill>
                  <a:srgbClr val="333399"/>
                </a:solidFill>
              </a:rPr>
              <a:t>上述 </a:t>
            </a:r>
            <a:r>
              <a:rPr lang="en-US" altLang="zh-CN" i="1">
                <a:solidFill>
                  <a:srgbClr val="333399"/>
                </a:solidFill>
              </a:rPr>
              <a:t>PDA </a:t>
            </a:r>
            <a:r>
              <a:rPr lang="zh-CN" altLang="en-US">
                <a:solidFill>
                  <a:srgbClr val="333399"/>
                </a:solidFill>
              </a:rPr>
              <a:t>如何接受输入字符串？例如，</a:t>
            </a:r>
            <a:r>
              <a:rPr lang="en-US" altLang="zh-CN" i="1"/>
              <a:t>00001111</a:t>
            </a:r>
            <a:r>
              <a:rPr lang="en-US" altLang="zh-CN">
                <a:solidFill>
                  <a:srgbClr val="333399"/>
                </a:solidFill>
              </a:rPr>
              <a:t>. </a:t>
            </a:r>
            <a:endParaRPr lang="en-US" altLang="zh-CN" i="1">
              <a:solidFill>
                <a:srgbClr val="333399"/>
              </a:solidFill>
              <a:sym typeface="Symbol" pitchFamily="18" charset="2"/>
            </a:endParaRPr>
          </a:p>
        </p:txBody>
      </p:sp>
      <p:graphicFrame>
        <p:nvGraphicFramePr>
          <p:cNvPr id="199691" name="Object 11"/>
          <p:cNvGraphicFramePr>
            <a:graphicFrameLocks noChangeAspect="1"/>
          </p:cNvGraphicFramePr>
          <p:nvPr/>
        </p:nvGraphicFramePr>
        <p:xfrm>
          <a:off x="1905000" y="4730750"/>
          <a:ext cx="5486400" cy="189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35" name="VISIO" r:id="rId3" imgW="4044240" imgH="1400040" progId="Visio.Drawing.11">
                  <p:embed/>
                </p:oleObj>
              </mc:Choice>
              <mc:Fallback>
                <p:oleObj name="VISIO" r:id="rId3" imgW="4044240" imgH="1400040" progId="Visio.Drawing.11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4730750"/>
                        <a:ext cx="5486400" cy="189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692" name="Object 12"/>
          <p:cNvGraphicFramePr>
            <a:graphicFrameLocks noChangeAspect="1"/>
          </p:cNvGraphicFramePr>
          <p:nvPr/>
        </p:nvGraphicFramePr>
        <p:xfrm>
          <a:off x="4648200" y="2401888"/>
          <a:ext cx="3657600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36" name="VISIO" r:id="rId5" imgW="2795040" imgH="377640" progId="Visio.Drawing.11">
                  <p:embed/>
                </p:oleObj>
              </mc:Choice>
              <mc:Fallback>
                <p:oleObj name="VISIO" r:id="rId5" imgW="2795040" imgH="377640" progId="Visio.Drawing.11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2401888"/>
                        <a:ext cx="3657600" cy="49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9693" name="Line 13"/>
          <p:cNvSpPr>
            <a:spLocks noChangeShapeType="1"/>
          </p:cNvSpPr>
          <p:nvPr/>
        </p:nvSpPr>
        <p:spPr bwMode="auto">
          <a:xfrm>
            <a:off x="1447800" y="2133600"/>
            <a:ext cx="0" cy="198120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99694" name="Line 14"/>
          <p:cNvSpPr>
            <a:spLocks noChangeShapeType="1"/>
          </p:cNvSpPr>
          <p:nvPr/>
        </p:nvSpPr>
        <p:spPr bwMode="auto">
          <a:xfrm>
            <a:off x="2514600" y="2133600"/>
            <a:ext cx="0" cy="198120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99695" name="Line 15"/>
          <p:cNvSpPr>
            <a:spLocks noChangeShapeType="1"/>
          </p:cNvSpPr>
          <p:nvPr/>
        </p:nvSpPr>
        <p:spPr bwMode="auto">
          <a:xfrm>
            <a:off x="1447800" y="4114800"/>
            <a:ext cx="10668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99696" name="Rectangle 16"/>
          <p:cNvSpPr>
            <a:spLocks noChangeArrowheads="1"/>
          </p:cNvSpPr>
          <p:nvPr/>
        </p:nvSpPr>
        <p:spPr bwMode="auto">
          <a:xfrm>
            <a:off x="1752600" y="3657600"/>
            <a:ext cx="48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zh-CN" i="1">
                <a:ea typeface="华文行楷" pitchFamily="2" charset="-122"/>
              </a:rPr>
              <a:t>Z</a:t>
            </a:r>
            <a:r>
              <a:rPr lang="en-US" altLang="zh-CN" i="1" baseline="-25000">
                <a:ea typeface="华文行楷" pitchFamily="2" charset="-122"/>
              </a:rPr>
              <a:t>0</a:t>
            </a:r>
          </a:p>
        </p:txBody>
      </p:sp>
      <p:sp>
        <p:nvSpPr>
          <p:cNvPr id="199697" name="Rectangle 17"/>
          <p:cNvSpPr>
            <a:spLocks noChangeArrowheads="1"/>
          </p:cNvSpPr>
          <p:nvPr/>
        </p:nvSpPr>
        <p:spPr bwMode="auto">
          <a:xfrm>
            <a:off x="1524000" y="4191000"/>
            <a:ext cx="965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zh-CN" i="1">
                <a:ea typeface="华文行楷" pitchFamily="2" charset="-122"/>
              </a:rPr>
              <a:t>stack</a:t>
            </a:r>
          </a:p>
        </p:txBody>
      </p:sp>
      <p:sp>
        <p:nvSpPr>
          <p:cNvPr id="199698" name="Rectangle 18"/>
          <p:cNvSpPr>
            <a:spLocks noChangeArrowheads="1"/>
          </p:cNvSpPr>
          <p:nvPr/>
        </p:nvSpPr>
        <p:spPr bwMode="auto">
          <a:xfrm>
            <a:off x="3048000" y="3581400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Tx/>
              <a:buNone/>
            </a:pPr>
            <a:r>
              <a:rPr lang="zh-CN" altLang="en-US">
                <a:latin typeface="楷体_GB2312" pitchFamily="49" charset="-122"/>
              </a:rPr>
              <a:t>当前状态</a:t>
            </a:r>
            <a:r>
              <a:rPr lang="en-US" altLang="zh-CN">
                <a:latin typeface="楷体_GB2312" pitchFamily="49" charset="-122"/>
              </a:rPr>
              <a:t>:</a:t>
            </a:r>
          </a:p>
        </p:txBody>
      </p:sp>
      <p:sp>
        <p:nvSpPr>
          <p:cNvPr id="199699" name="Rectangle 19"/>
          <p:cNvSpPr>
            <a:spLocks noChangeArrowheads="1"/>
          </p:cNvSpPr>
          <p:nvPr/>
        </p:nvSpPr>
        <p:spPr bwMode="auto">
          <a:xfrm>
            <a:off x="1752600" y="3276600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zh-CN" i="1">
                <a:ea typeface="华文行楷" pitchFamily="2" charset="-122"/>
              </a:rPr>
              <a:t>X</a:t>
            </a:r>
            <a:endParaRPr lang="en-US" altLang="zh-CN" i="1" baseline="-25000">
              <a:ea typeface="华文行楷" pitchFamily="2" charset="-122"/>
            </a:endParaRPr>
          </a:p>
        </p:txBody>
      </p:sp>
      <p:grpSp>
        <p:nvGrpSpPr>
          <p:cNvPr id="199701" name="Group 21"/>
          <p:cNvGrpSpPr>
            <a:grpSpLocks/>
          </p:cNvGrpSpPr>
          <p:nvPr/>
        </p:nvGrpSpPr>
        <p:grpSpPr bwMode="auto">
          <a:xfrm>
            <a:off x="7823200" y="2971800"/>
            <a:ext cx="482600" cy="1066800"/>
            <a:chOff x="4368" y="2016"/>
            <a:chExt cx="304" cy="672"/>
          </a:xfrm>
        </p:grpSpPr>
        <p:sp>
          <p:nvSpPr>
            <p:cNvPr id="199702" name="Line 22"/>
            <p:cNvSpPr>
              <a:spLocks noChangeShapeType="1"/>
            </p:cNvSpPr>
            <p:nvPr/>
          </p:nvSpPr>
          <p:spPr bwMode="auto">
            <a:xfrm flipV="1">
              <a:off x="4512" y="2016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9703" name="Rectangle 23"/>
            <p:cNvSpPr>
              <a:spLocks noChangeArrowheads="1"/>
            </p:cNvSpPr>
            <p:nvPr/>
          </p:nvSpPr>
          <p:spPr bwMode="auto">
            <a:xfrm>
              <a:off x="4368" y="2400"/>
              <a:ext cx="3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altLang="zh-CN" i="1">
                  <a:ea typeface="华文行楷" pitchFamily="2" charset="-122"/>
                </a:rPr>
                <a:t>q</a:t>
              </a:r>
              <a:r>
                <a:rPr lang="en-US" altLang="zh-CN" i="1" baseline="-25000">
                  <a:ea typeface="华文行楷" pitchFamily="2" charset="-122"/>
                </a:rPr>
                <a:t>1</a:t>
              </a:r>
            </a:p>
          </p:txBody>
        </p:sp>
      </p:grpSp>
      <p:sp>
        <p:nvSpPr>
          <p:cNvPr id="199704" name="Rectangle 24"/>
          <p:cNvSpPr>
            <a:spLocks noChangeArrowheads="1"/>
          </p:cNvSpPr>
          <p:nvPr/>
        </p:nvSpPr>
        <p:spPr bwMode="auto">
          <a:xfrm>
            <a:off x="1527175" y="209550"/>
            <a:ext cx="5264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zh-CN" altLang="en-US" sz="4000">
                <a:ea typeface="华文行楷" pitchFamily="2" charset="-122"/>
              </a:rPr>
              <a:t>下推自动机的基本概念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A1C1851-4A72-8746-936E-7946D9F3FA77}"/>
              </a:ext>
            </a:extLst>
          </p:cNvPr>
          <p:cNvSpPr txBox="1"/>
          <p:nvPr/>
        </p:nvSpPr>
        <p:spPr>
          <a:xfrm>
            <a:off x="8388424" y="6381328"/>
            <a:ext cx="755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kumimoji="1" lang="zh-CN" altLang="en-US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14" name="Rectangle 10"/>
          <p:cNvSpPr>
            <a:spLocks noChangeArrowheads="1"/>
          </p:cNvSpPr>
          <p:nvPr/>
        </p:nvSpPr>
        <p:spPr bwMode="auto">
          <a:xfrm>
            <a:off x="685800" y="1295400"/>
            <a:ext cx="8305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2800"/>
              <a:t> </a:t>
            </a:r>
            <a:r>
              <a:rPr lang="zh-CN" altLang="en-US" sz="2800"/>
              <a:t>举例</a:t>
            </a:r>
            <a:r>
              <a:rPr lang="zh-CN" altLang="en-US"/>
              <a:t>  </a:t>
            </a:r>
            <a:r>
              <a:rPr lang="zh-CN" altLang="en-US">
                <a:solidFill>
                  <a:srgbClr val="333399"/>
                </a:solidFill>
              </a:rPr>
              <a:t>上述 </a:t>
            </a:r>
            <a:r>
              <a:rPr lang="en-US" altLang="zh-CN" i="1">
                <a:solidFill>
                  <a:srgbClr val="333399"/>
                </a:solidFill>
              </a:rPr>
              <a:t>PDA </a:t>
            </a:r>
            <a:r>
              <a:rPr lang="zh-CN" altLang="en-US">
                <a:solidFill>
                  <a:srgbClr val="333399"/>
                </a:solidFill>
              </a:rPr>
              <a:t>如何接受输入字符串？例如，</a:t>
            </a:r>
            <a:r>
              <a:rPr lang="en-US" altLang="zh-CN" i="1"/>
              <a:t>00001111</a:t>
            </a:r>
            <a:r>
              <a:rPr lang="en-US" altLang="zh-CN">
                <a:solidFill>
                  <a:srgbClr val="333399"/>
                </a:solidFill>
              </a:rPr>
              <a:t>. </a:t>
            </a:r>
            <a:endParaRPr lang="en-US" altLang="zh-CN" i="1">
              <a:solidFill>
                <a:srgbClr val="333399"/>
              </a:solidFill>
              <a:sym typeface="Symbol" pitchFamily="18" charset="2"/>
            </a:endParaRPr>
          </a:p>
        </p:txBody>
      </p:sp>
      <p:graphicFrame>
        <p:nvGraphicFramePr>
          <p:cNvPr id="200715" name="Object 11"/>
          <p:cNvGraphicFramePr>
            <a:graphicFrameLocks noChangeAspect="1"/>
          </p:cNvGraphicFramePr>
          <p:nvPr/>
        </p:nvGraphicFramePr>
        <p:xfrm>
          <a:off x="1905000" y="4730750"/>
          <a:ext cx="5486400" cy="189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59" name="VISIO" r:id="rId3" imgW="4044240" imgH="1400040" progId="Visio.Drawing.11">
                  <p:embed/>
                </p:oleObj>
              </mc:Choice>
              <mc:Fallback>
                <p:oleObj name="VISIO" r:id="rId3" imgW="4044240" imgH="1400040" progId="Visio.Drawing.11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4730750"/>
                        <a:ext cx="5486400" cy="189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16" name="Object 12"/>
          <p:cNvGraphicFramePr>
            <a:graphicFrameLocks noChangeAspect="1"/>
          </p:cNvGraphicFramePr>
          <p:nvPr/>
        </p:nvGraphicFramePr>
        <p:xfrm>
          <a:off x="4648200" y="2401888"/>
          <a:ext cx="3657600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60" name="VISIO" r:id="rId5" imgW="2795040" imgH="377640" progId="Visio.Drawing.11">
                  <p:embed/>
                </p:oleObj>
              </mc:Choice>
              <mc:Fallback>
                <p:oleObj name="VISIO" r:id="rId5" imgW="2795040" imgH="377640" progId="Visio.Drawing.11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2401888"/>
                        <a:ext cx="3657600" cy="49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0717" name="Line 13"/>
          <p:cNvSpPr>
            <a:spLocks noChangeShapeType="1"/>
          </p:cNvSpPr>
          <p:nvPr/>
        </p:nvSpPr>
        <p:spPr bwMode="auto">
          <a:xfrm>
            <a:off x="1447800" y="2133600"/>
            <a:ext cx="0" cy="198120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00718" name="Line 14"/>
          <p:cNvSpPr>
            <a:spLocks noChangeShapeType="1"/>
          </p:cNvSpPr>
          <p:nvPr/>
        </p:nvSpPr>
        <p:spPr bwMode="auto">
          <a:xfrm>
            <a:off x="2514600" y="2133600"/>
            <a:ext cx="0" cy="198120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00719" name="Line 15"/>
          <p:cNvSpPr>
            <a:spLocks noChangeShapeType="1"/>
          </p:cNvSpPr>
          <p:nvPr/>
        </p:nvSpPr>
        <p:spPr bwMode="auto">
          <a:xfrm>
            <a:off x="1447800" y="4114800"/>
            <a:ext cx="10668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00720" name="Rectangle 16"/>
          <p:cNvSpPr>
            <a:spLocks noChangeArrowheads="1"/>
          </p:cNvSpPr>
          <p:nvPr/>
        </p:nvSpPr>
        <p:spPr bwMode="auto">
          <a:xfrm>
            <a:off x="1752600" y="3657600"/>
            <a:ext cx="48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zh-CN" i="1">
                <a:ea typeface="华文行楷" pitchFamily="2" charset="-122"/>
              </a:rPr>
              <a:t>Z</a:t>
            </a:r>
            <a:r>
              <a:rPr lang="en-US" altLang="zh-CN" i="1" baseline="-25000">
                <a:ea typeface="华文行楷" pitchFamily="2" charset="-122"/>
              </a:rPr>
              <a:t>0</a:t>
            </a:r>
          </a:p>
        </p:txBody>
      </p:sp>
      <p:sp>
        <p:nvSpPr>
          <p:cNvPr id="200721" name="Rectangle 17"/>
          <p:cNvSpPr>
            <a:spLocks noChangeArrowheads="1"/>
          </p:cNvSpPr>
          <p:nvPr/>
        </p:nvSpPr>
        <p:spPr bwMode="auto">
          <a:xfrm>
            <a:off x="1524000" y="4191000"/>
            <a:ext cx="965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zh-CN" i="1">
                <a:ea typeface="华文行楷" pitchFamily="2" charset="-122"/>
              </a:rPr>
              <a:t>stack</a:t>
            </a:r>
          </a:p>
        </p:txBody>
      </p:sp>
      <p:sp>
        <p:nvSpPr>
          <p:cNvPr id="200722" name="Rectangle 18"/>
          <p:cNvSpPr>
            <a:spLocks noChangeArrowheads="1"/>
          </p:cNvSpPr>
          <p:nvPr/>
        </p:nvSpPr>
        <p:spPr bwMode="auto">
          <a:xfrm>
            <a:off x="3048000" y="3581400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Tx/>
              <a:buNone/>
            </a:pPr>
            <a:r>
              <a:rPr lang="zh-CN" altLang="en-US">
                <a:latin typeface="楷体_GB2312" pitchFamily="49" charset="-122"/>
              </a:rPr>
              <a:t>当前状态</a:t>
            </a:r>
            <a:r>
              <a:rPr lang="en-US" altLang="zh-CN">
                <a:latin typeface="楷体_GB2312" pitchFamily="49" charset="-122"/>
              </a:rPr>
              <a:t>:</a:t>
            </a:r>
          </a:p>
        </p:txBody>
      </p:sp>
      <p:grpSp>
        <p:nvGrpSpPr>
          <p:cNvPr id="200724" name="Group 20"/>
          <p:cNvGrpSpPr>
            <a:grpSpLocks/>
          </p:cNvGrpSpPr>
          <p:nvPr/>
        </p:nvGrpSpPr>
        <p:grpSpPr bwMode="auto">
          <a:xfrm>
            <a:off x="8305800" y="2971800"/>
            <a:ext cx="482600" cy="1066800"/>
            <a:chOff x="4368" y="2016"/>
            <a:chExt cx="304" cy="672"/>
          </a:xfrm>
        </p:grpSpPr>
        <p:sp>
          <p:nvSpPr>
            <p:cNvPr id="200725" name="Line 21"/>
            <p:cNvSpPr>
              <a:spLocks noChangeShapeType="1"/>
            </p:cNvSpPr>
            <p:nvPr/>
          </p:nvSpPr>
          <p:spPr bwMode="auto">
            <a:xfrm flipV="1">
              <a:off x="4512" y="2016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0726" name="Rectangle 22"/>
            <p:cNvSpPr>
              <a:spLocks noChangeArrowheads="1"/>
            </p:cNvSpPr>
            <p:nvPr/>
          </p:nvSpPr>
          <p:spPr bwMode="auto">
            <a:xfrm>
              <a:off x="4368" y="2400"/>
              <a:ext cx="3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altLang="zh-CN" i="1">
                  <a:ea typeface="华文行楷" pitchFamily="2" charset="-122"/>
                </a:rPr>
                <a:t>q</a:t>
              </a:r>
              <a:r>
                <a:rPr lang="en-US" altLang="zh-CN" i="1" baseline="-25000">
                  <a:ea typeface="华文行楷" pitchFamily="2" charset="-122"/>
                </a:rPr>
                <a:t>1</a:t>
              </a:r>
            </a:p>
          </p:txBody>
        </p:sp>
      </p:grpSp>
      <p:sp>
        <p:nvSpPr>
          <p:cNvPr id="200727" name="Rectangle 23"/>
          <p:cNvSpPr>
            <a:spLocks noChangeArrowheads="1"/>
          </p:cNvSpPr>
          <p:nvPr/>
        </p:nvSpPr>
        <p:spPr bwMode="auto">
          <a:xfrm>
            <a:off x="1527175" y="209550"/>
            <a:ext cx="5264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zh-CN" altLang="en-US" sz="4000">
                <a:ea typeface="华文行楷" pitchFamily="2" charset="-122"/>
              </a:rPr>
              <a:t>下推自动机的基本概念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20C93DF-F800-D049-9E20-912D5CF624F8}"/>
              </a:ext>
            </a:extLst>
          </p:cNvPr>
          <p:cNvSpPr txBox="1"/>
          <p:nvPr/>
        </p:nvSpPr>
        <p:spPr>
          <a:xfrm>
            <a:off x="8388424" y="6381328"/>
            <a:ext cx="755576" cy="476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kumimoji="1" lang="zh-CN" altLang="en-US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8" name="Rectangle 10"/>
          <p:cNvSpPr>
            <a:spLocks noChangeArrowheads="1"/>
          </p:cNvSpPr>
          <p:nvPr/>
        </p:nvSpPr>
        <p:spPr bwMode="auto">
          <a:xfrm>
            <a:off x="685800" y="1295400"/>
            <a:ext cx="8305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2800"/>
              <a:t> </a:t>
            </a:r>
            <a:r>
              <a:rPr lang="zh-CN" altLang="en-US" sz="2800"/>
              <a:t>举例</a:t>
            </a:r>
            <a:r>
              <a:rPr lang="zh-CN" altLang="en-US"/>
              <a:t>  </a:t>
            </a:r>
            <a:r>
              <a:rPr lang="zh-CN" altLang="en-US">
                <a:solidFill>
                  <a:srgbClr val="333399"/>
                </a:solidFill>
              </a:rPr>
              <a:t>上述 </a:t>
            </a:r>
            <a:r>
              <a:rPr lang="en-US" altLang="zh-CN" i="1">
                <a:solidFill>
                  <a:srgbClr val="333399"/>
                </a:solidFill>
              </a:rPr>
              <a:t>PDA </a:t>
            </a:r>
            <a:r>
              <a:rPr lang="zh-CN" altLang="en-US">
                <a:solidFill>
                  <a:srgbClr val="333399"/>
                </a:solidFill>
              </a:rPr>
              <a:t>如何接受输入字符串？例如，</a:t>
            </a:r>
            <a:r>
              <a:rPr lang="en-US" altLang="zh-CN" i="1"/>
              <a:t>00001111</a:t>
            </a:r>
            <a:r>
              <a:rPr lang="en-US" altLang="zh-CN">
                <a:solidFill>
                  <a:srgbClr val="333399"/>
                </a:solidFill>
              </a:rPr>
              <a:t>. </a:t>
            </a:r>
            <a:endParaRPr lang="en-US" altLang="zh-CN" i="1">
              <a:solidFill>
                <a:srgbClr val="333399"/>
              </a:solidFill>
              <a:sym typeface="Symbol" pitchFamily="18" charset="2"/>
            </a:endParaRPr>
          </a:p>
        </p:txBody>
      </p:sp>
      <p:graphicFrame>
        <p:nvGraphicFramePr>
          <p:cNvPr id="201739" name="Object 11"/>
          <p:cNvGraphicFramePr>
            <a:graphicFrameLocks noChangeAspect="1"/>
          </p:cNvGraphicFramePr>
          <p:nvPr/>
        </p:nvGraphicFramePr>
        <p:xfrm>
          <a:off x="1905000" y="4730750"/>
          <a:ext cx="5486400" cy="189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83" name="VISIO" r:id="rId3" imgW="4044240" imgH="1400040" progId="Visio.Drawing.11">
                  <p:embed/>
                </p:oleObj>
              </mc:Choice>
              <mc:Fallback>
                <p:oleObj name="VISIO" r:id="rId3" imgW="4044240" imgH="1400040" progId="Visio.Drawing.11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4730750"/>
                        <a:ext cx="5486400" cy="189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40" name="Object 12"/>
          <p:cNvGraphicFramePr>
            <a:graphicFrameLocks noChangeAspect="1"/>
          </p:cNvGraphicFramePr>
          <p:nvPr/>
        </p:nvGraphicFramePr>
        <p:xfrm>
          <a:off x="4648200" y="2401888"/>
          <a:ext cx="3657600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84" name="VISIO" r:id="rId5" imgW="2795040" imgH="377640" progId="Visio.Drawing.11">
                  <p:embed/>
                </p:oleObj>
              </mc:Choice>
              <mc:Fallback>
                <p:oleObj name="VISIO" r:id="rId5" imgW="2795040" imgH="377640" progId="Visio.Drawing.11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2401888"/>
                        <a:ext cx="3657600" cy="49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1741" name="Line 13"/>
          <p:cNvSpPr>
            <a:spLocks noChangeShapeType="1"/>
          </p:cNvSpPr>
          <p:nvPr/>
        </p:nvSpPr>
        <p:spPr bwMode="auto">
          <a:xfrm>
            <a:off x="1447800" y="2133600"/>
            <a:ext cx="0" cy="198120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01742" name="Line 14"/>
          <p:cNvSpPr>
            <a:spLocks noChangeShapeType="1"/>
          </p:cNvSpPr>
          <p:nvPr/>
        </p:nvSpPr>
        <p:spPr bwMode="auto">
          <a:xfrm>
            <a:off x="2514600" y="2133600"/>
            <a:ext cx="0" cy="198120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01743" name="Line 15"/>
          <p:cNvSpPr>
            <a:spLocks noChangeShapeType="1"/>
          </p:cNvSpPr>
          <p:nvPr/>
        </p:nvSpPr>
        <p:spPr bwMode="auto">
          <a:xfrm>
            <a:off x="1447800" y="4114800"/>
            <a:ext cx="10668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01744" name="Rectangle 16"/>
          <p:cNvSpPr>
            <a:spLocks noChangeArrowheads="1"/>
          </p:cNvSpPr>
          <p:nvPr/>
        </p:nvSpPr>
        <p:spPr bwMode="auto">
          <a:xfrm>
            <a:off x="1752600" y="3657600"/>
            <a:ext cx="48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zh-CN" i="1">
                <a:ea typeface="华文行楷" pitchFamily="2" charset="-122"/>
              </a:rPr>
              <a:t>Z</a:t>
            </a:r>
            <a:r>
              <a:rPr lang="en-US" altLang="zh-CN" i="1" baseline="-25000">
                <a:ea typeface="华文行楷" pitchFamily="2" charset="-122"/>
              </a:rPr>
              <a:t>0</a:t>
            </a:r>
          </a:p>
        </p:txBody>
      </p:sp>
      <p:sp>
        <p:nvSpPr>
          <p:cNvPr id="201745" name="Rectangle 17"/>
          <p:cNvSpPr>
            <a:spLocks noChangeArrowheads="1"/>
          </p:cNvSpPr>
          <p:nvPr/>
        </p:nvSpPr>
        <p:spPr bwMode="auto">
          <a:xfrm>
            <a:off x="1524000" y="4191000"/>
            <a:ext cx="965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zh-CN" i="1">
                <a:ea typeface="华文行楷" pitchFamily="2" charset="-122"/>
              </a:rPr>
              <a:t>stack</a:t>
            </a:r>
          </a:p>
        </p:txBody>
      </p:sp>
      <p:sp>
        <p:nvSpPr>
          <p:cNvPr id="201746" name="Rectangle 18"/>
          <p:cNvSpPr>
            <a:spLocks noChangeArrowheads="1"/>
          </p:cNvSpPr>
          <p:nvPr/>
        </p:nvSpPr>
        <p:spPr bwMode="auto">
          <a:xfrm>
            <a:off x="3048000" y="3581400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Tx/>
              <a:buNone/>
            </a:pPr>
            <a:r>
              <a:rPr lang="zh-CN" altLang="en-US">
                <a:latin typeface="楷体_GB2312" pitchFamily="49" charset="-122"/>
              </a:rPr>
              <a:t>当前状态</a:t>
            </a:r>
            <a:r>
              <a:rPr lang="en-US" altLang="zh-CN">
                <a:latin typeface="楷体_GB2312" pitchFamily="49" charset="-122"/>
              </a:rPr>
              <a:t>:</a:t>
            </a:r>
          </a:p>
        </p:txBody>
      </p:sp>
      <p:grpSp>
        <p:nvGrpSpPr>
          <p:cNvPr id="201747" name="Group 19"/>
          <p:cNvGrpSpPr>
            <a:grpSpLocks/>
          </p:cNvGrpSpPr>
          <p:nvPr/>
        </p:nvGrpSpPr>
        <p:grpSpPr bwMode="auto">
          <a:xfrm>
            <a:off x="8305800" y="2971800"/>
            <a:ext cx="482600" cy="1066800"/>
            <a:chOff x="4368" y="2016"/>
            <a:chExt cx="304" cy="672"/>
          </a:xfrm>
        </p:grpSpPr>
        <p:sp>
          <p:nvSpPr>
            <p:cNvPr id="201748" name="Line 20"/>
            <p:cNvSpPr>
              <a:spLocks noChangeShapeType="1"/>
            </p:cNvSpPr>
            <p:nvPr/>
          </p:nvSpPr>
          <p:spPr bwMode="auto">
            <a:xfrm flipV="1">
              <a:off x="4512" y="2016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1749" name="Rectangle 21"/>
            <p:cNvSpPr>
              <a:spLocks noChangeArrowheads="1"/>
            </p:cNvSpPr>
            <p:nvPr/>
          </p:nvSpPr>
          <p:spPr bwMode="auto">
            <a:xfrm>
              <a:off x="4368" y="2400"/>
              <a:ext cx="3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altLang="zh-CN" i="1">
                  <a:ea typeface="华文行楷" pitchFamily="2" charset="-122"/>
                </a:rPr>
                <a:t>q</a:t>
              </a:r>
              <a:r>
                <a:rPr lang="en-US" altLang="zh-CN" i="1" baseline="-25000">
                  <a:ea typeface="华文行楷" pitchFamily="2" charset="-122"/>
                </a:rPr>
                <a:t>2</a:t>
              </a:r>
            </a:p>
          </p:txBody>
        </p:sp>
      </p:grpSp>
      <p:sp>
        <p:nvSpPr>
          <p:cNvPr id="201750" name="Rectangle 22"/>
          <p:cNvSpPr>
            <a:spLocks noChangeArrowheads="1"/>
          </p:cNvSpPr>
          <p:nvPr/>
        </p:nvSpPr>
        <p:spPr bwMode="auto">
          <a:xfrm>
            <a:off x="1527175" y="209550"/>
            <a:ext cx="5264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zh-CN" altLang="en-US" sz="4000">
                <a:ea typeface="华文行楷" pitchFamily="2" charset="-122"/>
              </a:rPr>
              <a:t>下推自动机的基本概念</a:t>
            </a:r>
          </a:p>
        </p:txBody>
      </p:sp>
      <p:sp>
        <p:nvSpPr>
          <p:cNvPr id="201751" name="Text Box 23"/>
          <p:cNvSpPr txBox="1">
            <a:spLocks noChangeArrowheads="1"/>
          </p:cNvSpPr>
          <p:nvPr/>
        </p:nvSpPr>
        <p:spPr bwMode="auto">
          <a:xfrm>
            <a:off x="8305800" y="2438400"/>
            <a:ext cx="48418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zh-CN" sz="2800" b="0">
                <a:latin typeface="Times New Roman" pitchFamily="18" charset="0"/>
                <a:ea typeface="宋体" pitchFamily="2" charset="-122"/>
                <a:sym typeface="Wingdings" pitchFamily="2" charset="2"/>
              </a:rPr>
              <a:t></a:t>
            </a:r>
            <a:endParaRPr lang="en-US" altLang="zh-CN" sz="2800" b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886DE12-1D36-7842-BD6D-6E837352E49F}"/>
              </a:ext>
            </a:extLst>
          </p:cNvPr>
          <p:cNvSpPr txBox="1"/>
          <p:nvPr/>
        </p:nvSpPr>
        <p:spPr>
          <a:xfrm>
            <a:off x="8388424" y="6381328"/>
            <a:ext cx="755576" cy="476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kumimoji="1" lang="zh-CN" altLang="en-US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04" name="Rectangle 28"/>
          <p:cNvSpPr>
            <a:spLocks noChangeArrowheads="1"/>
          </p:cNvSpPr>
          <p:nvPr/>
        </p:nvSpPr>
        <p:spPr bwMode="auto">
          <a:xfrm>
            <a:off x="719138" y="1412875"/>
            <a:ext cx="8245475" cy="140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/>
              <a:t> </a:t>
            </a:r>
            <a:r>
              <a:rPr lang="zh-CN" altLang="en-US" sz="2800">
                <a:solidFill>
                  <a:srgbClr val="333399"/>
                </a:solidFill>
              </a:rPr>
              <a:t>用</a:t>
            </a:r>
            <a:r>
              <a:rPr lang="en-US" altLang="zh-CN" sz="2800" b="0" i="1"/>
              <a:t>ID</a:t>
            </a:r>
            <a:r>
              <a:rPr lang="zh-CN" altLang="en-US">
                <a:solidFill>
                  <a:srgbClr val="333399"/>
                </a:solidFill>
              </a:rPr>
              <a:t>（</a:t>
            </a:r>
            <a:r>
              <a:rPr lang="en-US" altLang="zh-CN" i="1">
                <a:solidFill>
                  <a:srgbClr val="333399"/>
                </a:solidFill>
              </a:rPr>
              <a:t>instantaneous descriptions</a:t>
            </a:r>
            <a:r>
              <a:rPr lang="zh-CN" altLang="en-US">
                <a:solidFill>
                  <a:srgbClr val="333399"/>
                </a:solidFill>
              </a:rPr>
              <a:t>）</a:t>
            </a:r>
            <a:r>
              <a:rPr lang="zh-CN" altLang="en-US" sz="2800">
                <a:solidFill>
                  <a:srgbClr val="333399"/>
                </a:solidFill>
              </a:rPr>
              <a:t>表达</a:t>
            </a:r>
            <a:r>
              <a:rPr lang="zh-CN" altLang="en-US" sz="2800"/>
              <a:t>当前格局</a:t>
            </a:r>
          </a:p>
          <a:p>
            <a:endParaRPr lang="zh-CN" altLang="en-US" sz="1000">
              <a:solidFill>
                <a:srgbClr val="333399"/>
              </a:solidFill>
            </a:endParaRPr>
          </a:p>
          <a:p>
            <a:r>
              <a:rPr lang="zh-CN" altLang="en-US">
                <a:solidFill>
                  <a:srgbClr val="333399"/>
                </a:solidFill>
              </a:rPr>
              <a:t>    </a:t>
            </a:r>
            <a:r>
              <a:rPr lang="en-US" altLang="zh-CN" i="1">
                <a:solidFill>
                  <a:srgbClr val="333399"/>
                </a:solidFill>
              </a:rPr>
              <a:t>PDA </a:t>
            </a:r>
            <a:r>
              <a:rPr lang="zh-CN" altLang="en-US">
                <a:solidFill>
                  <a:srgbClr val="333399"/>
                </a:solidFill>
              </a:rPr>
              <a:t>的当前格局用三元组</a:t>
            </a:r>
            <a:r>
              <a:rPr lang="zh-CN" altLang="en-US"/>
              <a:t>（</a:t>
            </a:r>
            <a:r>
              <a:rPr lang="en-US" altLang="zh-CN" i="1"/>
              <a:t>q,w,</a:t>
            </a:r>
            <a:r>
              <a:rPr lang="en-US" altLang="zh-CN" i="1">
                <a:sym typeface="Symbol" pitchFamily="18" charset="2"/>
              </a:rPr>
              <a:t></a:t>
            </a:r>
            <a:r>
              <a:rPr lang="zh-CN" altLang="en-US"/>
              <a:t>）</a:t>
            </a:r>
            <a:r>
              <a:rPr lang="zh-CN" altLang="en-US">
                <a:solidFill>
                  <a:srgbClr val="333399"/>
                </a:solidFill>
              </a:rPr>
              <a:t>表示，称为</a:t>
            </a:r>
            <a:r>
              <a:rPr lang="en-US" altLang="zh-CN" i="1">
                <a:solidFill>
                  <a:srgbClr val="333399"/>
                </a:solidFill>
              </a:rPr>
              <a:t>ID</a:t>
            </a:r>
            <a:r>
              <a:rPr lang="zh-CN" altLang="en-US">
                <a:solidFill>
                  <a:srgbClr val="333399"/>
                </a:solidFill>
              </a:rPr>
              <a:t>，其中</a:t>
            </a:r>
          </a:p>
          <a:p>
            <a:r>
              <a:rPr lang="zh-CN" altLang="en-US">
                <a:solidFill>
                  <a:srgbClr val="333399"/>
                </a:solidFill>
              </a:rPr>
              <a:t>    </a:t>
            </a:r>
            <a:r>
              <a:rPr lang="en-US" altLang="zh-CN" i="1"/>
              <a:t>q </a:t>
            </a:r>
            <a:r>
              <a:rPr lang="zh-CN" altLang="en-US">
                <a:solidFill>
                  <a:srgbClr val="333399"/>
                </a:solidFill>
              </a:rPr>
              <a:t>为当前状态，</a:t>
            </a:r>
            <a:r>
              <a:rPr lang="en-US" altLang="zh-CN" i="1"/>
              <a:t>w </a:t>
            </a:r>
            <a:r>
              <a:rPr lang="zh-CN" altLang="en-US">
                <a:solidFill>
                  <a:srgbClr val="333399"/>
                </a:solidFill>
              </a:rPr>
              <a:t>为剩余的输入串，</a:t>
            </a:r>
            <a:r>
              <a:rPr lang="zh-CN" altLang="en-US" i="1">
                <a:sym typeface="Symbol" pitchFamily="18" charset="2"/>
              </a:rPr>
              <a:t></a:t>
            </a:r>
            <a:r>
              <a:rPr lang="zh-CN" altLang="en-US" i="1"/>
              <a:t> </a:t>
            </a:r>
            <a:r>
              <a:rPr lang="zh-CN" altLang="en-US">
                <a:solidFill>
                  <a:srgbClr val="333399"/>
                </a:solidFill>
              </a:rPr>
              <a:t>为当前栈中的内容</a:t>
            </a:r>
            <a:r>
              <a:rPr lang="en-US" altLang="zh-CN">
                <a:solidFill>
                  <a:srgbClr val="333399"/>
                </a:solidFill>
              </a:rPr>
              <a:t>.</a:t>
            </a:r>
          </a:p>
        </p:txBody>
      </p:sp>
      <p:sp>
        <p:nvSpPr>
          <p:cNvPr id="152712" name="Rectangle 136"/>
          <p:cNvSpPr>
            <a:spLocks noChangeArrowheads="1"/>
          </p:cNvSpPr>
          <p:nvPr/>
        </p:nvSpPr>
        <p:spPr bwMode="auto">
          <a:xfrm>
            <a:off x="685800" y="3011488"/>
            <a:ext cx="8153400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>
                <a:solidFill>
                  <a:srgbClr val="333399"/>
                </a:solidFill>
              </a:rPr>
              <a:t> </a:t>
            </a:r>
            <a:r>
              <a:rPr lang="zh-CN" altLang="en-US">
                <a:solidFill>
                  <a:srgbClr val="333399"/>
                </a:solidFill>
              </a:rPr>
              <a:t>设 </a:t>
            </a:r>
            <a:r>
              <a:rPr lang="en-US" altLang="zh-CN" i="1">
                <a:solidFill>
                  <a:srgbClr val="333399"/>
                </a:solidFill>
              </a:rPr>
              <a:t>PDA  P</a:t>
            </a:r>
            <a:r>
              <a:rPr lang="en-US" altLang="zh-CN">
                <a:solidFill>
                  <a:srgbClr val="333399"/>
                </a:solidFill>
              </a:rPr>
              <a:t> = (</a:t>
            </a:r>
            <a:r>
              <a:rPr lang="en-US" altLang="zh-CN" i="1">
                <a:solidFill>
                  <a:srgbClr val="333399"/>
                </a:solidFill>
              </a:rPr>
              <a:t>Q,</a:t>
            </a:r>
            <a:r>
              <a:rPr lang="en-US" altLang="zh-CN">
                <a:solidFill>
                  <a:srgbClr val="333399"/>
                </a:solidFill>
              </a:rPr>
              <a:t> </a:t>
            </a:r>
            <a:r>
              <a:rPr lang="en-US" altLang="zh-CN">
                <a:solidFill>
                  <a:srgbClr val="333399"/>
                </a:solidFill>
                <a:sym typeface="Symbol" pitchFamily="18" charset="2"/>
              </a:rPr>
              <a:t></a:t>
            </a:r>
            <a:r>
              <a:rPr lang="en-US" altLang="zh-CN" i="1">
                <a:solidFill>
                  <a:srgbClr val="333399"/>
                </a:solidFill>
              </a:rPr>
              <a:t>, </a:t>
            </a:r>
            <a:r>
              <a:rPr lang="en-US" altLang="zh-CN">
                <a:solidFill>
                  <a:srgbClr val="333399"/>
                </a:solidFill>
                <a:sym typeface="Symbol" pitchFamily="18" charset="2"/>
              </a:rPr>
              <a:t></a:t>
            </a:r>
            <a:r>
              <a:rPr lang="en-US" altLang="zh-CN" i="1">
                <a:solidFill>
                  <a:srgbClr val="333399"/>
                </a:solidFill>
              </a:rPr>
              <a:t>, 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</a:t>
            </a:r>
            <a:r>
              <a:rPr lang="en-US" altLang="zh-CN" i="1">
                <a:solidFill>
                  <a:srgbClr val="333399"/>
                </a:solidFill>
              </a:rPr>
              <a:t>, q</a:t>
            </a:r>
            <a:r>
              <a:rPr lang="en-US" altLang="zh-CN" i="1" baseline="-25000">
                <a:solidFill>
                  <a:srgbClr val="333399"/>
                </a:solidFill>
              </a:rPr>
              <a:t>0 </a:t>
            </a:r>
            <a:r>
              <a:rPr lang="en-US" altLang="zh-CN" i="1">
                <a:solidFill>
                  <a:srgbClr val="333399"/>
                </a:solidFill>
              </a:rPr>
              <a:t>, Z</a:t>
            </a:r>
            <a:r>
              <a:rPr lang="en-US" altLang="zh-CN" i="1" baseline="-25000">
                <a:solidFill>
                  <a:srgbClr val="333399"/>
                </a:solidFill>
              </a:rPr>
              <a:t>0 </a:t>
            </a:r>
            <a:r>
              <a:rPr lang="en-US" altLang="zh-CN" i="1">
                <a:solidFill>
                  <a:srgbClr val="333399"/>
                </a:solidFill>
              </a:rPr>
              <a:t>, F </a:t>
            </a:r>
            <a:r>
              <a:rPr lang="en-US" altLang="zh-CN">
                <a:solidFill>
                  <a:srgbClr val="333399"/>
                </a:solidFill>
              </a:rPr>
              <a:t>)</a:t>
            </a:r>
            <a:r>
              <a:rPr lang="zh-CN" altLang="en-US">
                <a:solidFill>
                  <a:srgbClr val="333399"/>
                </a:solidFill>
              </a:rPr>
              <a:t>，定义 </a:t>
            </a:r>
            <a:r>
              <a:rPr lang="en-US" altLang="zh-CN" i="1"/>
              <a:t>ID</a:t>
            </a:r>
            <a:r>
              <a:rPr lang="en-US" altLang="zh-CN"/>
              <a:t> </a:t>
            </a:r>
            <a:r>
              <a:rPr lang="zh-CN" altLang="en-US"/>
              <a:t>推导关</a:t>
            </a:r>
          </a:p>
          <a:p>
            <a:r>
              <a:rPr lang="zh-CN" altLang="en-US"/>
              <a:t>    系</a:t>
            </a:r>
            <a:r>
              <a:rPr lang="zh-CN" altLang="en-US">
                <a:solidFill>
                  <a:srgbClr val="333399"/>
                </a:solidFill>
              </a:rPr>
              <a:t>├</a:t>
            </a:r>
            <a:r>
              <a:rPr lang="en-US" altLang="zh-CN" i="1" baseline="-25000">
                <a:solidFill>
                  <a:srgbClr val="333399"/>
                </a:solidFill>
              </a:rPr>
              <a:t>P</a:t>
            </a:r>
            <a:r>
              <a:rPr lang="zh-CN" altLang="en-US">
                <a:solidFill>
                  <a:srgbClr val="333399"/>
                </a:solidFill>
              </a:rPr>
              <a:t>（在不至于混淆时用├表示）为</a:t>
            </a:r>
          </a:p>
          <a:p>
            <a:endParaRPr lang="zh-CN" altLang="en-US" sz="1000">
              <a:solidFill>
                <a:srgbClr val="333399"/>
              </a:solidFill>
            </a:endParaRPr>
          </a:p>
          <a:p>
            <a:r>
              <a:rPr lang="zh-CN" altLang="en-US">
                <a:solidFill>
                  <a:srgbClr val="333399"/>
                </a:solidFill>
              </a:rPr>
              <a:t>      </a:t>
            </a:r>
            <a:r>
              <a:rPr lang="zh-CN" altLang="en-US"/>
              <a:t>（</a:t>
            </a:r>
            <a:r>
              <a:rPr lang="en-US" altLang="zh-CN" i="1"/>
              <a:t>q,aw,X</a:t>
            </a:r>
            <a:r>
              <a:rPr lang="en-US" altLang="zh-CN" i="1">
                <a:sym typeface="Symbol" pitchFamily="18" charset="2"/>
              </a:rPr>
              <a:t></a:t>
            </a:r>
            <a:r>
              <a:rPr lang="zh-CN" altLang="en-US"/>
              <a:t>）├</a:t>
            </a:r>
            <a:r>
              <a:rPr lang="zh-CN" altLang="en-US">
                <a:solidFill>
                  <a:srgbClr val="333399"/>
                </a:solidFill>
              </a:rPr>
              <a:t> </a:t>
            </a:r>
            <a:r>
              <a:rPr lang="zh-CN" altLang="en-US"/>
              <a:t>（</a:t>
            </a:r>
            <a:r>
              <a:rPr lang="en-US" altLang="zh-CN" i="1"/>
              <a:t>p,w,</a:t>
            </a:r>
            <a:r>
              <a:rPr lang="en-US" altLang="zh-CN" i="1">
                <a:sym typeface="Symbol" pitchFamily="18" charset="2"/>
              </a:rPr>
              <a:t></a:t>
            </a:r>
            <a:r>
              <a:rPr lang="zh-CN" altLang="en-US"/>
              <a:t>） </a:t>
            </a:r>
            <a:r>
              <a:rPr lang="en-US" altLang="zh-CN" i="1">
                <a:solidFill>
                  <a:srgbClr val="333399"/>
                </a:solidFill>
              </a:rPr>
              <a:t>iff</a:t>
            </a:r>
            <a:r>
              <a:rPr lang="en-US" altLang="zh-CN">
                <a:solidFill>
                  <a:srgbClr val="333399"/>
                </a:solidFill>
              </a:rPr>
              <a:t>   </a:t>
            </a:r>
            <a:r>
              <a:rPr lang="en-US" altLang="zh-CN" i="1"/>
              <a:t>(p, </a:t>
            </a:r>
            <a:r>
              <a:rPr lang="en-US" altLang="zh-CN" i="1">
                <a:sym typeface="Symbol" pitchFamily="18" charset="2"/>
              </a:rPr>
              <a:t></a:t>
            </a:r>
            <a:r>
              <a:rPr lang="en-US" altLang="zh-CN" i="1"/>
              <a:t>)</a:t>
            </a:r>
            <a:r>
              <a:rPr lang="en-US" altLang="zh-CN">
                <a:sym typeface="Symbol" pitchFamily="18" charset="2"/>
              </a:rPr>
              <a:t></a:t>
            </a:r>
            <a:r>
              <a:rPr lang="en-US" altLang="zh-CN" i="1">
                <a:sym typeface="Symbol" pitchFamily="18" charset="2"/>
              </a:rPr>
              <a:t></a:t>
            </a:r>
            <a:r>
              <a:rPr lang="en-US" altLang="zh-CN">
                <a:sym typeface="Symbol" pitchFamily="18" charset="2"/>
              </a:rPr>
              <a:t> </a:t>
            </a:r>
            <a:r>
              <a:rPr lang="en-US" altLang="zh-CN" i="1">
                <a:sym typeface="Symbol" pitchFamily="18" charset="2"/>
              </a:rPr>
              <a:t>(q,a,X)</a:t>
            </a:r>
            <a:r>
              <a:rPr lang="zh-CN" altLang="en-US">
                <a:solidFill>
                  <a:srgbClr val="333399"/>
                </a:solidFill>
              </a:rPr>
              <a:t>，</a:t>
            </a:r>
          </a:p>
          <a:p>
            <a:endParaRPr lang="zh-CN" altLang="en-US" sz="1000">
              <a:solidFill>
                <a:srgbClr val="333399"/>
              </a:solidFill>
            </a:endParaRPr>
          </a:p>
          <a:p>
            <a:r>
              <a:rPr lang="zh-CN" altLang="en-US">
                <a:solidFill>
                  <a:srgbClr val="333399"/>
                </a:solidFill>
              </a:rPr>
              <a:t>    其中 </a:t>
            </a:r>
            <a:r>
              <a:rPr lang="en-US" altLang="zh-CN" i="1">
                <a:solidFill>
                  <a:srgbClr val="333399"/>
                </a:solidFill>
              </a:rPr>
              <a:t>p,q</a:t>
            </a:r>
            <a:r>
              <a:rPr lang="en-US" altLang="zh-CN">
                <a:solidFill>
                  <a:srgbClr val="333399"/>
                </a:solidFill>
                <a:sym typeface="Symbol" pitchFamily="18" charset="2"/>
              </a:rPr>
              <a:t></a:t>
            </a:r>
            <a:r>
              <a:rPr lang="en-US" altLang="zh-CN" i="1">
                <a:solidFill>
                  <a:srgbClr val="333399"/>
                </a:solidFill>
              </a:rPr>
              <a:t>Q </a:t>
            </a:r>
            <a:r>
              <a:rPr lang="zh-CN" altLang="en-US">
                <a:solidFill>
                  <a:srgbClr val="333399"/>
                </a:solidFill>
              </a:rPr>
              <a:t>，</a:t>
            </a:r>
            <a:r>
              <a:rPr lang="en-US" altLang="zh-CN" i="1">
                <a:solidFill>
                  <a:srgbClr val="333399"/>
                </a:solidFill>
              </a:rPr>
              <a:t>a</a:t>
            </a:r>
            <a:r>
              <a:rPr lang="en-US" altLang="zh-CN">
                <a:solidFill>
                  <a:srgbClr val="333399"/>
                </a:solidFill>
                <a:sym typeface="Symbol" pitchFamily="18" charset="2"/>
              </a:rPr>
              <a:t>  </a:t>
            </a:r>
            <a:r>
              <a:rPr lang="en-US" altLang="zh-CN">
                <a:sym typeface="Symbol" pitchFamily="18" charset="2"/>
              </a:rPr>
              <a:t> </a:t>
            </a:r>
            <a:r>
              <a:rPr lang="zh-CN" altLang="en-US">
                <a:solidFill>
                  <a:srgbClr val="333399"/>
                </a:solidFill>
              </a:rPr>
              <a:t>，</a:t>
            </a:r>
            <a:r>
              <a:rPr lang="en-US" altLang="zh-CN" i="1">
                <a:solidFill>
                  <a:srgbClr val="333399"/>
                </a:solidFill>
              </a:rPr>
              <a:t>w</a:t>
            </a:r>
            <a:r>
              <a:rPr lang="en-US" altLang="zh-CN">
                <a:solidFill>
                  <a:srgbClr val="333399"/>
                </a:solidFill>
                <a:sym typeface="Symbol" pitchFamily="18" charset="2"/>
              </a:rPr>
              <a:t>*</a:t>
            </a:r>
            <a:r>
              <a:rPr lang="en-US" altLang="zh-CN" i="1">
                <a:solidFill>
                  <a:srgbClr val="333399"/>
                </a:solidFill>
              </a:rPr>
              <a:t> </a:t>
            </a:r>
            <a:r>
              <a:rPr lang="zh-CN" altLang="en-US">
                <a:solidFill>
                  <a:srgbClr val="333399"/>
                </a:solidFill>
              </a:rPr>
              <a:t>， </a:t>
            </a:r>
            <a:r>
              <a:rPr lang="en-US" altLang="zh-CN" i="1">
                <a:solidFill>
                  <a:srgbClr val="333399"/>
                </a:solidFill>
              </a:rPr>
              <a:t>X</a:t>
            </a:r>
            <a:r>
              <a:rPr lang="en-US" altLang="zh-CN">
                <a:solidFill>
                  <a:srgbClr val="333399"/>
                </a:solidFill>
                <a:sym typeface="Symbol" pitchFamily="18" charset="2"/>
              </a:rPr>
              <a:t></a:t>
            </a:r>
            <a:r>
              <a:rPr lang="en-US" altLang="zh-CN" i="1">
                <a:solidFill>
                  <a:srgbClr val="333399"/>
                </a:solidFill>
              </a:rPr>
              <a:t> </a:t>
            </a:r>
            <a:r>
              <a:rPr lang="zh-CN" altLang="en-US">
                <a:solidFill>
                  <a:srgbClr val="333399"/>
                </a:solidFill>
              </a:rPr>
              <a:t>， </a:t>
            </a:r>
            <a:r>
              <a:rPr lang="zh-CN" altLang="en-US" i="1">
                <a:solidFill>
                  <a:srgbClr val="333399"/>
                </a:solidFill>
                <a:sym typeface="Symbol" pitchFamily="18" charset="2"/>
              </a:rPr>
              <a:t>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,</a:t>
            </a:r>
            <a:r>
              <a:rPr lang="en-US" altLang="zh-CN">
                <a:solidFill>
                  <a:srgbClr val="333399"/>
                </a:solidFill>
                <a:sym typeface="Symbol" pitchFamily="18" charset="2"/>
              </a:rPr>
              <a:t>*</a:t>
            </a:r>
            <a:r>
              <a:rPr lang="en-US" altLang="zh-CN">
                <a:solidFill>
                  <a:srgbClr val="333399"/>
                </a:solidFill>
              </a:rPr>
              <a:t>.</a:t>
            </a:r>
          </a:p>
        </p:txBody>
      </p:sp>
      <p:sp>
        <p:nvSpPr>
          <p:cNvPr id="152713" name="Rectangle 137"/>
          <p:cNvSpPr>
            <a:spLocks noChangeArrowheads="1"/>
          </p:cNvSpPr>
          <p:nvPr/>
        </p:nvSpPr>
        <p:spPr bwMode="auto">
          <a:xfrm>
            <a:off x="685800" y="5105400"/>
            <a:ext cx="8153400" cy="133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>
                <a:solidFill>
                  <a:srgbClr val="333399"/>
                </a:solidFill>
              </a:rPr>
              <a:t> </a:t>
            </a:r>
            <a:r>
              <a:rPr lang="zh-CN" altLang="en-US">
                <a:solidFill>
                  <a:srgbClr val="333399"/>
                </a:solidFill>
              </a:rPr>
              <a:t>上述 </a:t>
            </a:r>
            <a:r>
              <a:rPr lang="en-US" altLang="zh-CN" i="1"/>
              <a:t>ID </a:t>
            </a:r>
            <a:r>
              <a:rPr lang="zh-CN" altLang="en-US"/>
              <a:t>推导关系的自反传递闭包</a:t>
            </a:r>
            <a:r>
              <a:rPr lang="zh-CN" altLang="en-US">
                <a:solidFill>
                  <a:srgbClr val="333399"/>
                </a:solidFill>
              </a:rPr>
              <a:t>├*</a:t>
            </a:r>
            <a:r>
              <a:rPr lang="en-US" altLang="zh-CN" i="1" baseline="-25000">
                <a:solidFill>
                  <a:srgbClr val="333399"/>
                </a:solidFill>
              </a:rPr>
              <a:t>P</a:t>
            </a:r>
            <a:r>
              <a:rPr lang="zh-CN" altLang="en-US">
                <a:solidFill>
                  <a:srgbClr val="333399"/>
                </a:solidFill>
              </a:rPr>
              <a:t>（或├*）定义为</a:t>
            </a:r>
          </a:p>
          <a:p>
            <a:pPr>
              <a:buClr>
                <a:srgbClr val="800080"/>
              </a:buClr>
            </a:pPr>
            <a:endParaRPr lang="zh-CN" altLang="en-US" sz="1000">
              <a:solidFill>
                <a:srgbClr val="333399"/>
              </a:solidFill>
            </a:endParaRPr>
          </a:p>
          <a:p>
            <a:r>
              <a:rPr lang="zh-CN" altLang="en-US">
                <a:solidFill>
                  <a:srgbClr val="333399"/>
                </a:solidFill>
              </a:rPr>
              <a:t>    </a:t>
            </a:r>
            <a:r>
              <a:rPr lang="zh-CN" altLang="en-US"/>
              <a:t>基础</a:t>
            </a:r>
            <a:r>
              <a:rPr lang="zh-CN" altLang="en-US">
                <a:solidFill>
                  <a:srgbClr val="333399"/>
                </a:solidFill>
              </a:rPr>
              <a:t> 对任意 </a:t>
            </a:r>
            <a:r>
              <a:rPr lang="en-US" altLang="zh-CN" i="1">
                <a:solidFill>
                  <a:srgbClr val="333399"/>
                </a:solidFill>
              </a:rPr>
              <a:t>ID I, </a:t>
            </a:r>
            <a:r>
              <a:rPr lang="en-US" altLang="zh-CN" i="1"/>
              <a:t>I</a:t>
            </a:r>
            <a:r>
              <a:rPr lang="en-US" altLang="zh-CN"/>
              <a:t>├*</a:t>
            </a:r>
            <a:r>
              <a:rPr lang="en-US" altLang="zh-CN" i="1"/>
              <a:t>I</a:t>
            </a:r>
            <a:r>
              <a:rPr lang="en-US" altLang="zh-CN" i="1">
                <a:solidFill>
                  <a:srgbClr val="333399"/>
                </a:solidFill>
              </a:rPr>
              <a:t> </a:t>
            </a:r>
            <a:r>
              <a:rPr lang="en-US" altLang="zh-CN">
                <a:solidFill>
                  <a:srgbClr val="333399"/>
                </a:solidFill>
              </a:rPr>
              <a:t>. </a:t>
            </a:r>
          </a:p>
          <a:p>
            <a:r>
              <a:rPr lang="en-US" altLang="zh-CN"/>
              <a:t>    </a:t>
            </a:r>
            <a:r>
              <a:rPr lang="zh-CN" altLang="en-US"/>
              <a:t>归纳 </a:t>
            </a:r>
            <a:r>
              <a:rPr lang="zh-CN" altLang="en-US">
                <a:solidFill>
                  <a:srgbClr val="333399"/>
                </a:solidFill>
              </a:rPr>
              <a:t>对任意 </a:t>
            </a:r>
            <a:r>
              <a:rPr lang="en-US" altLang="zh-CN" i="1">
                <a:solidFill>
                  <a:srgbClr val="333399"/>
                </a:solidFill>
              </a:rPr>
              <a:t>ID I,J,K, </a:t>
            </a:r>
            <a:r>
              <a:rPr lang="zh-CN" altLang="en-US">
                <a:solidFill>
                  <a:srgbClr val="333399"/>
                </a:solidFill>
              </a:rPr>
              <a:t>如果 </a:t>
            </a:r>
            <a:r>
              <a:rPr lang="en-US" altLang="zh-CN" i="1"/>
              <a:t>I</a:t>
            </a:r>
            <a:r>
              <a:rPr lang="en-US" altLang="zh-CN"/>
              <a:t>├ </a:t>
            </a:r>
            <a:r>
              <a:rPr lang="en-US" altLang="zh-CN" i="1"/>
              <a:t>K</a:t>
            </a:r>
            <a:r>
              <a:rPr lang="en-US" altLang="zh-CN" i="1">
                <a:solidFill>
                  <a:srgbClr val="333399"/>
                </a:solidFill>
              </a:rPr>
              <a:t> , </a:t>
            </a:r>
            <a:r>
              <a:rPr lang="en-US" altLang="zh-CN" i="1"/>
              <a:t>K</a:t>
            </a:r>
            <a:r>
              <a:rPr lang="en-US" altLang="zh-CN"/>
              <a:t>├*</a:t>
            </a:r>
            <a:r>
              <a:rPr lang="en-US" altLang="zh-CN" i="1"/>
              <a:t>J</a:t>
            </a:r>
            <a:r>
              <a:rPr lang="en-US" altLang="zh-CN" i="1">
                <a:solidFill>
                  <a:srgbClr val="333399"/>
                </a:solidFill>
              </a:rPr>
              <a:t>, </a:t>
            </a:r>
            <a:r>
              <a:rPr lang="zh-CN" altLang="en-US">
                <a:solidFill>
                  <a:srgbClr val="333399"/>
                </a:solidFill>
              </a:rPr>
              <a:t>则 </a:t>
            </a:r>
            <a:r>
              <a:rPr lang="en-US" altLang="zh-CN" i="1"/>
              <a:t>I</a:t>
            </a:r>
            <a:r>
              <a:rPr lang="en-US" altLang="zh-CN"/>
              <a:t>├*</a:t>
            </a:r>
            <a:r>
              <a:rPr lang="en-US" altLang="zh-CN" i="1"/>
              <a:t>J</a:t>
            </a:r>
            <a:r>
              <a:rPr lang="en-US" altLang="zh-CN">
                <a:solidFill>
                  <a:srgbClr val="333399"/>
                </a:solidFill>
              </a:rPr>
              <a:t>.</a:t>
            </a:r>
          </a:p>
        </p:txBody>
      </p:sp>
      <p:sp>
        <p:nvSpPr>
          <p:cNvPr id="152715" name="Rectangle 139"/>
          <p:cNvSpPr>
            <a:spLocks noChangeArrowheads="1"/>
          </p:cNvSpPr>
          <p:nvPr/>
        </p:nvSpPr>
        <p:spPr bwMode="auto">
          <a:xfrm>
            <a:off x="1143000" y="212725"/>
            <a:ext cx="6788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zh-CN" altLang="en-US" sz="4000">
                <a:ea typeface="华文行楷" pitchFamily="2" charset="-122"/>
              </a:rPr>
              <a:t>下推自动机的语言：两种定义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FC9876F-C527-274D-949E-AA2FA41A3AB3}"/>
              </a:ext>
            </a:extLst>
          </p:cNvPr>
          <p:cNvSpPr txBox="1"/>
          <p:nvPr/>
        </p:nvSpPr>
        <p:spPr>
          <a:xfrm>
            <a:off x="8388424" y="6381328"/>
            <a:ext cx="755576" cy="476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kumimoji="1" lang="zh-CN" altLang="en-US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52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52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712" grpId="0" autoUpdateAnimBg="0"/>
      <p:bldP spid="152713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9" name="Rectangle 7"/>
          <p:cNvSpPr>
            <a:spLocks noChangeArrowheads="1"/>
          </p:cNvSpPr>
          <p:nvPr/>
        </p:nvSpPr>
        <p:spPr bwMode="auto">
          <a:xfrm>
            <a:off x="685800" y="3276600"/>
            <a:ext cx="8153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2800"/>
              <a:t> </a:t>
            </a:r>
            <a:r>
              <a:rPr lang="zh-CN" altLang="en-US" sz="2800"/>
              <a:t>举例</a:t>
            </a:r>
            <a:r>
              <a:rPr lang="zh-CN" altLang="en-US"/>
              <a:t>    </a:t>
            </a:r>
            <a:r>
              <a:rPr lang="zh-CN" altLang="en-US">
                <a:solidFill>
                  <a:srgbClr val="333399"/>
                </a:solidFill>
              </a:rPr>
              <a:t>下图 </a:t>
            </a:r>
            <a:r>
              <a:rPr lang="en-US" altLang="zh-CN" i="1">
                <a:solidFill>
                  <a:srgbClr val="333399"/>
                </a:solidFill>
              </a:rPr>
              <a:t>PDA </a:t>
            </a:r>
            <a:r>
              <a:rPr lang="zh-CN" altLang="en-US">
                <a:solidFill>
                  <a:srgbClr val="333399"/>
                </a:solidFill>
              </a:rPr>
              <a:t>接受输入串 </a:t>
            </a:r>
            <a:r>
              <a:rPr lang="en-US" altLang="zh-CN" i="1"/>
              <a:t>000111 </a:t>
            </a:r>
            <a:r>
              <a:rPr lang="zh-CN" altLang="en-US">
                <a:solidFill>
                  <a:srgbClr val="333399"/>
                </a:solidFill>
              </a:rPr>
              <a:t>的 </a:t>
            </a:r>
            <a:r>
              <a:rPr lang="en-US" altLang="zh-CN" i="1">
                <a:solidFill>
                  <a:srgbClr val="333399"/>
                </a:solidFill>
              </a:rPr>
              <a:t>ID</a:t>
            </a:r>
            <a:r>
              <a:rPr lang="en-US" altLang="zh-CN">
                <a:solidFill>
                  <a:srgbClr val="333399"/>
                </a:solidFill>
              </a:rPr>
              <a:t> </a:t>
            </a:r>
            <a:r>
              <a:rPr lang="zh-CN" altLang="en-US">
                <a:solidFill>
                  <a:srgbClr val="333399"/>
                </a:solidFill>
              </a:rPr>
              <a:t>推导过程</a:t>
            </a:r>
            <a:r>
              <a:rPr lang="en-US" altLang="zh-CN">
                <a:solidFill>
                  <a:srgbClr val="333399"/>
                </a:solidFill>
              </a:rPr>
              <a:t>.</a:t>
            </a:r>
          </a:p>
        </p:txBody>
      </p:sp>
      <p:graphicFrame>
        <p:nvGraphicFramePr>
          <p:cNvPr id="192522" name="Object 10"/>
          <p:cNvGraphicFramePr>
            <a:graphicFrameLocks noChangeAspect="1"/>
          </p:cNvGraphicFramePr>
          <p:nvPr/>
        </p:nvGraphicFramePr>
        <p:xfrm>
          <a:off x="1600200" y="4876800"/>
          <a:ext cx="5486400" cy="189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44" name="VISIO" r:id="rId3" imgW="4044240" imgH="1400040" progId="Visio.Drawing.11">
                  <p:embed/>
                </p:oleObj>
              </mc:Choice>
              <mc:Fallback>
                <p:oleObj name="VISIO" r:id="rId3" imgW="4044240" imgH="1400040" progId="Visio.Drawing.11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4876800"/>
                        <a:ext cx="5486400" cy="189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2523" name="Rectangle 11"/>
          <p:cNvSpPr>
            <a:spLocks noChangeArrowheads="1"/>
          </p:cNvSpPr>
          <p:nvPr/>
        </p:nvSpPr>
        <p:spPr bwMode="auto">
          <a:xfrm>
            <a:off x="685800" y="1295400"/>
            <a:ext cx="8153400" cy="176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2800"/>
              <a:t> </a:t>
            </a:r>
            <a:r>
              <a:rPr lang="zh-CN" altLang="en-US" sz="2800"/>
              <a:t>结论</a:t>
            </a:r>
            <a:r>
              <a:rPr lang="zh-CN" altLang="en-US"/>
              <a:t>     </a:t>
            </a:r>
            <a:r>
              <a:rPr lang="zh-CN" altLang="en-US">
                <a:solidFill>
                  <a:srgbClr val="333399"/>
                </a:solidFill>
              </a:rPr>
              <a:t>设 </a:t>
            </a:r>
            <a:r>
              <a:rPr lang="en-US" altLang="zh-CN" i="1">
                <a:solidFill>
                  <a:srgbClr val="333399"/>
                </a:solidFill>
              </a:rPr>
              <a:t>PDA  P</a:t>
            </a:r>
            <a:r>
              <a:rPr lang="en-US" altLang="zh-CN">
                <a:solidFill>
                  <a:srgbClr val="333399"/>
                </a:solidFill>
              </a:rPr>
              <a:t> = (</a:t>
            </a:r>
            <a:r>
              <a:rPr lang="en-US" altLang="zh-CN" i="1">
                <a:solidFill>
                  <a:srgbClr val="333399"/>
                </a:solidFill>
              </a:rPr>
              <a:t>Q,</a:t>
            </a:r>
            <a:r>
              <a:rPr lang="en-US" altLang="zh-CN">
                <a:solidFill>
                  <a:srgbClr val="333399"/>
                </a:solidFill>
              </a:rPr>
              <a:t> </a:t>
            </a:r>
            <a:r>
              <a:rPr lang="en-US" altLang="zh-CN">
                <a:solidFill>
                  <a:srgbClr val="333399"/>
                </a:solidFill>
                <a:sym typeface="Symbol" pitchFamily="18" charset="2"/>
              </a:rPr>
              <a:t></a:t>
            </a:r>
            <a:r>
              <a:rPr lang="en-US" altLang="zh-CN" i="1">
                <a:solidFill>
                  <a:srgbClr val="333399"/>
                </a:solidFill>
              </a:rPr>
              <a:t>, </a:t>
            </a:r>
            <a:r>
              <a:rPr lang="en-US" altLang="zh-CN">
                <a:solidFill>
                  <a:srgbClr val="333399"/>
                </a:solidFill>
                <a:sym typeface="Symbol" pitchFamily="18" charset="2"/>
              </a:rPr>
              <a:t></a:t>
            </a:r>
            <a:r>
              <a:rPr lang="en-US" altLang="zh-CN" i="1">
                <a:solidFill>
                  <a:srgbClr val="333399"/>
                </a:solidFill>
              </a:rPr>
              <a:t>, 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</a:t>
            </a:r>
            <a:r>
              <a:rPr lang="en-US" altLang="zh-CN" i="1">
                <a:solidFill>
                  <a:srgbClr val="333399"/>
                </a:solidFill>
              </a:rPr>
              <a:t>, q</a:t>
            </a:r>
            <a:r>
              <a:rPr lang="en-US" altLang="zh-CN" i="1" baseline="-25000">
                <a:solidFill>
                  <a:srgbClr val="333399"/>
                </a:solidFill>
              </a:rPr>
              <a:t>0 </a:t>
            </a:r>
            <a:r>
              <a:rPr lang="en-US" altLang="zh-CN" i="1">
                <a:solidFill>
                  <a:srgbClr val="333399"/>
                </a:solidFill>
              </a:rPr>
              <a:t>, Z</a:t>
            </a:r>
            <a:r>
              <a:rPr lang="en-US" altLang="zh-CN" i="1" baseline="-25000">
                <a:solidFill>
                  <a:srgbClr val="333399"/>
                </a:solidFill>
              </a:rPr>
              <a:t>0 </a:t>
            </a:r>
            <a:r>
              <a:rPr lang="en-US" altLang="zh-CN" i="1">
                <a:solidFill>
                  <a:srgbClr val="333399"/>
                </a:solidFill>
              </a:rPr>
              <a:t>, F </a:t>
            </a:r>
            <a:r>
              <a:rPr lang="en-US" altLang="zh-CN">
                <a:solidFill>
                  <a:srgbClr val="333399"/>
                </a:solidFill>
              </a:rPr>
              <a:t>)</a:t>
            </a:r>
            <a:r>
              <a:rPr lang="zh-CN" altLang="en-US">
                <a:solidFill>
                  <a:srgbClr val="333399"/>
                </a:solidFill>
              </a:rPr>
              <a:t>，如果</a:t>
            </a:r>
          </a:p>
          <a:p>
            <a:r>
              <a:rPr lang="zh-CN" altLang="en-US"/>
              <a:t>      （</a:t>
            </a:r>
            <a:r>
              <a:rPr lang="en-US" altLang="zh-CN" i="1"/>
              <a:t>q,x, </a:t>
            </a:r>
            <a:r>
              <a:rPr lang="en-US" altLang="zh-CN" i="1">
                <a:sym typeface="Symbol" pitchFamily="18" charset="2"/>
              </a:rPr>
              <a:t></a:t>
            </a:r>
            <a:r>
              <a:rPr lang="zh-CN" altLang="en-US"/>
              <a:t>）├*</a:t>
            </a:r>
            <a:r>
              <a:rPr lang="zh-CN" altLang="en-US">
                <a:solidFill>
                  <a:srgbClr val="333399"/>
                </a:solidFill>
              </a:rPr>
              <a:t> </a:t>
            </a:r>
            <a:r>
              <a:rPr lang="zh-CN" altLang="en-US"/>
              <a:t>（</a:t>
            </a:r>
            <a:r>
              <a:rPr lang="en-US" altLang="zh-CN" i="1"/>
              <a:t>p,y,</a:t>
            </a:r>
            <a:r>
              <a:rPr lang="en-US" altLang="zh-CN" i="1">
                <a:sym typeface="Symbol" pitchFamily="18" charset="2"/>
              </a:rPr>
              <a:t> </a:t>
            </a:r>
            <a:r>
              <a:rPr lang="zh-CN" altLang="en-US"/>
              <a:t>）</a:t>
            </a:r>
            <a:r>
              <a:rPr lang="zh-CN" altLang="en-US">
                <a:solidFill>
                  <a:srgbClr val="333399"/>
                </a:solidFill>
              </a:rPr>
              <a:t>，则对任何 </a:t>
            </a:r>
            <a:r>
              <a:rPr lang="en-US" altLang="zh-CN" i="1">
                <a:solidFill>
                  <a:srgbClr val="333399"/>
                </a:solidFill>
              </a:rPr>
              <a:t>w</a:t>
            </a:r>
            <a:r>
              <a:rPr lang="en-US" altLang="zh-CN">
                <a:solidFill>
                  <a:srgbClr val="333399"/>
                </a:solidFill>
                <a:sym typeface="Symbol" pitchFamily="18" charset="2"/>
              </a:rPr>
              <a:t>*</a:t>
            </a:r>
            <a:r>
              <a:rPr lang="en-US" altLang="zh-CN" i="1">
                <a:solidFill>
                  <a:srgbClr val="333399"/>
                </a:solidFill>
              </a:rPr>
              <a:t> </a:t>
            </a:r>
            <a:r>
              <a:rPr lang="zh-CN" altLang="en-US">
                <a:solidFill>
                  <a:srgbClr val="333399"/>
                </a:solidFill>
              </a:rPr>
              <a:t>和 </a:t>
            </a:r>
            <a:r>
              <a:rPr lang="zh-CN" altLang="en-US" i="1">
                <a:solidFill>
                  <a:srgbClr val="333399"/>
                </a:solidFill>
                <a:sym typeface="Symbol" pitchFamily="18" charset="2"/>
              </a:rPr>
              <a:t></a:t>
            </a:r>
            <a:r>
              <a:rPr lang="zh-CN" altLang="en-US">
                <a:solidFill>
                  <a:srgbClr val="333399"/>
                </a:solidFill>
                <a:sym typeface="Symbol" pitchFamily="18" charset="2"/>
              </a:rPr>
              <a:t>*</a:t>
            </a:r>
            <a:r>
              <a:rPr lang="zh-CN" altLang="en-US">
                <a:solidFill>
                  <a:srgbClr val="333399"/>
                </a:solidFill>
              </a:rPr>
              <a:t>，</a:t>
            </a:r>
          </a:p>
          <a:p>
            <a:r>
              <a:rPr lang="zh-CN" altLang="en-US">
                <a:solidFill>
                  <a:srgbClr val="333399"/>
                </a:solidFill>
              </a:rPr>
              <a:t>      </a:t>
            </a:r>
            <a:r>
              <a:rPr lang="zh-CN" altLang="en-US"/>
              <a:t>（</a:t>
            </a:r>
            <a:r>
              <a:rPr lang="en-US" altLang="zh-CN" i="1"/>
              <a:t>q,xw,</a:t>
            </a:r>
            <a:r>
              <a:rPr lang="en-US" altLang="zh-CN" i="1">
                <a:sym typeface="Symbol" pitchFamily="18" charset="2"/>
              </a:rPr>
              <a:t></a:t>
            </a:r>
            <a:r>
              <a:rPr lang="zh-CN" altLang="en-US"/>
              <a:t>）├*</a:t>
            </a:r>
            <a:r>
              <a:rPr lang="zh-CN" altLang="en-US">
                <a:solidFill>
                  <a:srgbClr val="333399"/>
                </a:solidFill>
              </a:rPr>
              <a:t> </a:t>
            </a:r>
            <a:r>
              <a:rPr lang="zh-CN" altLang="en-US"/>
              <a:t>（</a:t>
            </a:r>
            <a:r>
              <a:rPr lang="en-US" altLang="zh-CN" i="1"/>
              <a:t>p,yw,</a:t>
            </a:r>
            <a:r>
              <a:rPr lang="en-US" altLang="zh-CN" i="1">
                <a:sym typeface="Symbol" pitchFamily="18" charset="2"/>
              </a:rPr>
              <a:t>  </a:t>
            </a:r>
            <a:r>
              <a:rPr lang="zh-CN" altLang="en-US"/>
              <a:t>）</a:t>
            </a:r>
            <a:r>
              <a:rPr lang="en-US" altLang="zh-CN">
                <a:solidFill>
                  <a:srgbClr val="333399"/>
                </a:solidFill>
              </a:rPr>
              <a:t>.</a:t>
            </a:r>
          </a:p>
          <a:p>
            <a:endParaRPr lang="en-US" altLang="zh-CN" sz="1000">
              <a:solidFill>
                <a:srgbClr val="333399"/>
              </a:solidFill>
            </a:endParaRPr>
          </a:p>
          <a:p>
            <a:r>
              <a:rPr lang="en-US" altLang="zh-CN">
                <a:solidFill>
                  <a:srgbClr val="333399"/>
                </a:solidFill>
              </a:rPr>
              <a:t>     </a:t>
            </a:r>
            <a:r>
              <a:rPr lang="zh-CN" altLang="en-US"/>
              <a:t>证明思路</a:t>
            </a:r>
            <a:r>
              <a:rPr lang="zh-CN" altLang="en-US">
                <a:solidFill>
                  <a:srgbClr val="333399"/>
                </a:solidFill>
              </a:rPr>
              <a:t>：归纳于（</a:t>
            </a:r>
            <a:r>
              <a:rPr lang="en-US" altLang="zh-CN" i="1">
                <a:solidFill>
                  <a:srgbClr val="333399"/>
                </a:solidFill>
              </a:rPr>
              <a:t>q,x, 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</a:t>
            </a:r>
            <a:r>
              <a:rPr lang="zh-CN" altLang="en-US">
                <a:solidFill>
                  <a:srgbClr val="333399"/>
                </a:solidFill>
              </a:rPr>
              <a:t>）├* （</a:t>
            </a:r>
            <a:r>
              <a:rPr lang="en-US" altLang="zh-CN" i="1">
                <a:solidFill>
                  <a:srgbClr val="333399"/>
                </a:solidFill>
              </a:rPr>
              <a:t>p,y,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 </a:t>
            </a:r>
            <a:r>
              <a:rPr lang="zh-CN" altLang="en-US">
                <a:solidFill>
                  <a:srgbClr val="333399"/>
                </a:solidFill>
              </a:rPr>
              <a:t>）的步数</a:t>
            </a:r>
            <a:r>
              <a:rPr lang="en-US" altLang="zh-CN">
                <a:solidFill>
                  <a:srgbClr val="333399"/>
                </a:solidFill>
              </a:rPr>
              <a:t>.</a:t>
            </a:r>
          </a:p>
        </p:txBody>
      </p:sp>
      <p:sp>
        <p:nvSpPr>
          <p:cNvPr id="192524" name="Rectangle 12"/>
          <p:cNvSpPr>
            <a:spLocks noChangeArrowheads="1"/>
          </p:cNvSpPr>
          <p:nvPr/>
        </p:nvSpPr>
        <p:spPr bwMode="auto">
          <a:xfrm>
            <a:off x="914400" y="4025900"/>
            <a:ext cx="21780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zh-CN" altLang="en-US" sz="2000">
                <a:solidFill>
                  <a:srgbClr val="333399"/>
                </a:solidFill>
              </a:rPr>
              <a:t>（</a:t>
            </a:r>
            <a:r>
              <a:rPr lang="en-US" altLang="zh-CN" sz="2000" i="1">
                <a:solidFill>
                  <a:srgbClr val="333399"/>
                </a:solidFill>
              </a:rPr>
              <a:t>q</a:t>
            </a:r>
            <a:r>
              <a:rPr lang="en-US" altLang="zh-CN" sz="2000" i="1" baseline="-25000">
                <a:solidFill>
                  <a:srgbClr val="333399"/>
                </a:solidFill>
              </a:rPr>
              <a:t>0</a:t>
            </a:r>
            <a:r>
              <a:rPr lang="en-US" altLang="zh-CN" sz="2000" i="1">
                <a:solidFill>
                  <a:srgbClr val="333399"/>
                </a:solidFill>
              </a:rPr>
              <a:t>,000111,</a:t>
            </a:r>
            <a:r>
              <a:rPr lang="en-US" altLang="zh-CN" sz="2000" i="1">
                <a:solidFill>
                  <a:srgbClr val="333399"/>
                </a:solidFill>
                <a:sym typeface="Symbol" pitchFamily="18" charset="2"/>
              </a:rPr>
              <a:t>Z</a:t>
            </a:r>
            <a:r>
              <a:rPr lang="en-US" altLang="zh-CN" sz="2000" i="1" baseline="-25000">
                <a:solidFill>
                  <a:srgbClr val="333399"/>
                </a:solidFill>
                <a:sym typeface="Symbol" pitchFamily="18" charset="2"/>
              </a:rPr>
              <a:t>0</a:t>
            </a:r>
            <a:r>
              <a:rPr lang="zh-CN" altLang="en-US" sz="2000">
                <a:solidFill>
                  <a:srgbClr val="333399"/>
                </a:solidFill>
              </a:rPr>
              <a:t>）</a:t>
            </a:r>
          </a:p>
        </p:txBody>
      </p:sp>
      <p:sp>
        <p:nvSpPr>
          <p:cNvPr id="192527" name="Rectangle 15"/>
          <p:cNvSpPr>
            <a:spLocks noChangeArrowheads="1"/>
          </p:cNvSpPr>
          <p:nvPr/>
        </p:nvSpPr>
        <p:spPr bwMode="auto">
          <a:xfrm>
            <a:off x="2779713" y="4038600"/>
            <a:ext cx="5381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zh-CN" sz="2000">
                <a:solidFill>
                  <a:srgbClr val="333399"/>
                </a:solidFill>
              </a:rPr>
              <a:t>├*</a:t>
            </a:r>
          </a:p>
        </p:txBody>
      </p:sp>
      <p:sp>
        <p:nvSpPr>
          <p:cNvPr id="192530" name="Rectangle 18"/>
          <p:cNvSpPr>
            <a:spLocks noChangeArrowheads="1"/>
          </p:cNvSpPr>
          <p:nvPr/>
        </p:nvSpPr>
        <p:spPr bwMode="auto">
          <a:xfrm>
            <a:off x="3089275" y="4051300"/>
            <a:ext cx="23463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Tx/>
              <a:buNone/>
            </a:pPr>
            <a:r>
              <a:rPr lang="zh-CN" altLang="en-US" sz="2000">
                <a:solidFill>
                  <a:srgbClr val="333399"/>
                </a:solidFill>
              </a:rPr>
              <a:t>（</a:t>
            </a:r>
            <a:r>
              <a:rPr lang="en-US" altLang="zh-CN" sz="2000" i="1">
                <a:solidFill>
                  <a:srgbClr val="333399"/>
                </a:solidFill>
              </a:rPr>
              <a:t>q</a:t>
            </a:r>
            <a:r>
              <a:rPr lang="en-US" altLang="zh-CN" sz="2000" i="1" baseline="-25000">
                <a:solidFill>
                  <a:srgbClr val="333399"/>
                </a:solidFill>
              </a:rPr>
              <a:t>0</a:t>
            </a:r>
            <a:r>
              <a:rPr lang="en-US" altLang="zh-CN" sz="2000" i="1">
                <a:solidFill>
                  <a:srgbClr val="333399"/>
                </a:solidFill>
              </a:rPr>
              <a:t>,111,XXX</a:t>
            </a:r>
            <a:r>
              <a:rPr lang="en-US" altLang="zh-CN" sz="2000" i="1">
                <a:solidFill>
                  <a:srgbClr val="333399"/>
                </a:solidFill>
                <a:sym typeface="Symbol" pitchFamily="18" charset="2"/>
              </a:rPr>
              <a:t>Z</a:t>
            </a:r>
            <a:r>
              <a:rPr lang="en-US" altLang="zh-CN" sz="2000" i="1" baseline="-25000">
                <a:solidFill>
                  <a:srgbClr val="333399"/>
                </a:solidFill>
                <a:sym typeface="Symbol" pitchFamily="18" charset="2"/>
              </a:rPr>
              <a:t>0</a:t>
            </a:r>
            <a:r>
              <a:rPr lang="zh-CN" altLang="en-US" sz="2000">
                <a:solidFill>
                  <a:srgbClr val="333399"/>
                </a:solidFill>
              </a:rPr>
              <a:t>）</a:t>
            </a:r>
          </a:p>
        </p:txBody>
      </p:sp>
      <p:sp>
        <p:nvSpPr>
          <p:cNvPr id="192535" name="Rectangle 23"/>
          <p:cNvSpPr>
            <a:spLocks noChangeArrowheads="1"/>
          </p:cNvSpPr>
          <p:nvPr/>
        </p:nvSpPr>
        <p:spPr bwMode="auto">
          <a:xfrm>
            <a:off x="5070475" y="4051300"/>
            <a:ext cx="5381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zh-CN" sz="2000">
                <a:solidFill>
                  <a:srgbClr val="333399"/>
                </a:solidFill>
              </a:rPr>
              <a:t>├*</a:t>
            </a:r>
          </a:p>
        </p:txBody>
      </p:sp>
      <p:sp>
        <p:nvSpPr>
          <p:cNvPr id="192536" name="Rectangle 24"/>
          <p:cNvSpPr>
            <a:spLocks noChangeArrowheads="1"/>
          </p:cNvSpPr>
          <p:nvPr/>
        </p:nvSpPr>
        <p:spPr bwMode="auto">
          <a:xfrm>
            <a:off x="5422900" y="4048125"/>
            <a:ext cx="15255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Tx/>
              <a:buNone/>
            </a:pPr>
            <a:r>
              <a:rPr lang="zh-CN" altLang="en-US" sz="2000">
                <a:solidFill>
                  <a:srgbClr val="333399"/>
                </a:solidFill>
              </a:rPr>
              <a:t>（</a:t>
            </a:r>
            <a:r>
              <a:rPr lang="en-US" altLang="zh-CN" sz="2000" i="1">
                <a:solidFill>
                  <a:srgbClr val="333399"/>
                </a:solidFill>
              </a:rPr>
              <a:t>q</a:t>
            </a:r>
            <a:r>
              <a:rPr lang="en-US" altLang="zh-CN" sz="2000" i="1" baseline="-25000">
                <a:solidFill>
                  <a:srgbClr val="333399"/>
                </a:solidFill>
              </a:rPr>
              <a:t>1</a:t>
            </a:r>
            <a:r>
              <a:rPr lang="en-US" altLang="zh-CN" sz="2000" i="1">
                <a:solidFill>
                  <a:srgbClr val="333399"/>
                </a:solidFill>
              </a:rPr>
              <a:t>,</a:t>
            </a:r>
            <a:r>
              <a:rPr lang="en-US" altLang="zh-CN" sz="2000" i="1">
                <a:solidFill>
                  <a:srgbClr val="333399"/>
                </a:solidFill>
                <a:sym typeface="Symbol" pitchFamily="18" charset="2"/>
              </a:rPr>
              <a:t></a:t>
            </a:r>
            <a:r>
              <a:rPr lang="en-US" altLang="zh-CN" sz="2000" i="1">
                <a:solidFill>
                  <a:srgbClr val="333399"/>
                </a:solidFill>
              </a:rPr>
              <a:t>, </a:t>
            </a:r>
            <a:r>
              <a:rPr lang="en-US" altLang="zh-CN" sz="2000" i="1">
                <a:solidFill>
                  <a:srgbClr val="333399"/>
                </a:solidFill>
                <a:sym typeface="Symbol" pitchFamily="18" charset="2"/>
              </a:rPr>
              <a:t>Z</a:t>
            </a:r>
            <a:r>
              <a:rPr lang="en-US" altLang="zh-CN" sz="2000" i="1" baseline="-25000">
                <a:solidFill>
                  <a:srgbClr val="333399"/>
                </a:solidFill>
                <a:sym typeface="Symbol" pitchFamily="18" charset="2"/>
              </a:rPr>
              <a:t>0</a:t>
            </a:r>
            <a:r>
              <a:rPr lang="zh-CN" altLang="en-US" sz="2000">
                <a:solidFill>
                  <a:srgbClr val="333399"/>
                </a:solidFill>
              </a:rPr>
              <a:t>）</a:t>
            </a:r>
          </a:p>
        </p:txBody>
      </p:sp>
      <p:sp>
        <p:nvSpPr>
          <p:cNvPr id="192537" name="Rectangle 25"/>
          <p:cNvSpPr>
            <a:spLocks noChangeArrowheads="1"/>
          </p:cNvSpPr>
          <p:nvPr/>
        </p:nvSpPr>
        <p:spPr bwMode="auto">
          <a:xfrm>
            <a:off x="6670675" y="4051300"/>
            <a:ext cx="5381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zh-CN" sz="2000">
                <a:solidFill>
                  <a:srgbClr val="333399"/>
                </a:solidFill>
              </a:rPr>
              <a:t>├*</a:t>
            </a:r>
          </a:p>
        </p:txBody>
      </p:sp>
      <p:sp>
        <p:nvSpPr>
          <p:cNvPr id="192538" name="Rectangle 26"/>
          <p:cNvSpPr>
            <a:spLocks noChangeArrowheads="1"/>
          </p:cNvSpPr>
          <p:nvPr/>
        </p:nvSpPr>
        <p:spPr bwMode="auto">
          <a:xfrm>
            <a:off x="7023100" y="4048125"/>
            <a:ext cx="17256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Tx/>
              <a:buNone/>
            </a:pPr>
            <a:r>
              <a:rPr lang="zh-CN" altLang="en-US" sz="2000">
                <a:solidFill>
                  <a:srgbClr val="333399"/>
                </a:solidFill>
              </a:rPr>
              <a:t>（</a:t>
            </a:r>
            <a:r>
              <a:rPr lang="en-US" altLang="zh-CN" sz="2000" i="1">
                <a:solidFill>
                  <a:srgbClr val="333399"/>
                </a:solidFill>
              </a:rPr>
              <a:t>q</a:t>
            </a:r>
            <a:r>
              <a:rPr lang="en-US" altLang="zh-CN" sz="2000" i="1" baseline="-25000">
                <a:solidFill>
                  <a:srgbClr val="333399"/>
                </a:solidFill>
              </a:rPr>
              <a:t>2</a:t>
            </a:r>
            <a:r>
              <a:rPr lang="en-US" altLang="zh-CN" sz="2000" i="1">
                <a:solidFill>
                  <a:srgbClr val="333399"/>
                </a:solidFill>
              </a:rPr>
              <a:t>,</a:t>
            </a:r>
            <a:r>
              <a:rPr lang="en-US" altLang="zh-CN" sz="2000" i="1">
                <a:solidFill>
                  <a:srgbClr val="333399"/>
                </a:solidFill>
                <a:sym typeface="Symbol" pitchFamily="18" charset="2"/>
              </a:rPr>
              <a:t></a:t>
            </a:r>
            <a:r>
              <a:rPr lang="en-US" altLang="zh-CN" sz="2000" i="1">
                <a:solidFill>
                  <a:srgbClr val="333399"/>
                </a:solidFill>
              </a:rPr>
              <a:t>, </a:t>
            </a:r>
            <a:r>
              <a:rPr lang="en-US" altLang="zh-CN" sz="2000" i="1">
                <a:solidFill>
                  <a:srgbClr val="333399"/>
                </a:solidFill>
                <a:sym typeface="Symbol" pitchFamily="18" charset="2"/>
              </a:rPr>
              <a:t>Z</a:t>
            </a:r>
            <a:r>
              <a:rPr lang="en-US" altLang="zh-CN" sz="2000" i="1" baseline="-25000">
                <a:solidFill>
                  <a:srgbClr val="333399"/>
                </a:solidFill>
                <a:sym typeface="Symbol" pitchFamily="18" charset="2"/>
              </a:rPr>
              <a:t>0</a:t>
            </a:r>
            <a:r>
              <a:rPr lang="zh-CN" altLang="en-US" sz="2000">
                <a:solidFill>
                  <a:srgbClr val="333399"/>
                </a:solidFill>
              </a:rPr>
              <a:t>）</a:t>
            </a:r>
          </a:p>
        </p:txBody>
      </p:sp>
      <p:sp>
        <p:nvSpPr>
          <p:cNvPr id="192539" name="Rectangle 27"/>
          <p:cNvSpPr>
            <a:spLocks noChangeArrowheads="1"/>
          </p:cNvSpPr>
          <p:nvPr/>
        </p:nvSpPr>
        <p:spPr bwMode="auto">
          <a:xfrm>
            <a:off x="1143000" y="212725"/>
            <a:ext cx="6788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zh-CN" altLang="en-US" sz="4000">
                <a:ea typeface="华文行楷" pitchFamily="2" charset="-122"/>
              </a:rPr>
              <a:t>下推自动机的语言：两种定义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ED6A189-7C93-9046-9114-012826888D60}"/>
              </a:ext>
            </a:extLst>
          </p:cNvPr>
          <p:cNvSpPr txBox="1"/>
          <p:nvPr/>
        </p:nvSpPr>
        <p:spPr>
          <a:xfrm>
            <a:off x="8388424" y="6381328"/>
            <a:ext cx="755576" cy="476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kumimoji="1" lang="zh-CN" altLang="en-US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92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92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192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500"/>
                                        <p:tgtEl>
                                          <p:spTgt spid="192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19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2" dur="500"/>
                                        <p:tgtEl>
                                          <p:spTgt spid="19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7" dur="500"/>
                                        <p:tgtEl>
                                          <p:spTgt spid="19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2" dur="500"/>
                                        <p:tgtEl>
                                          <p:spTgt spid="19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7" dur="500"/>
                                        <p:tgtEl>
                                          <p:spTgt spid="192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19" grpId="0" autoUpdateAnimBg="0"/>
      <p:bldP spid="192524" grpId="0" autoUpdateAnimBg="0"/>
      <p:bldP spid="192527" grpId="0" autoUpdateAnimBg="0"/>
      <p:bldP spid="192530" grpId="0" autoUpdateAnimBg="0"/>
      <p:bldP spid="192535" grpId="0" autoUpdateAnimBg="0"/>
      <p:bldP spid="192536" grpId="0" autoUpdateAnimBg="0"/>
      <p:bldP spid="192537" grpId="0" autoUpdateAnimBg="0"/>
      <p:bldP spid="192538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38" name="Rectangle 138"/>
          <p:cNvSpPr>
            <a:spLocks noChangeArrowheads="1"/>
          </p:cNvSpPr>
          <p:nvPr/>
        </p:nvSpPr>
        <p:spPr bwMode="auto">
          <a:xfrm>
            <a:off x="539750" y="1295400"/>
            <a:ext cx="85344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/>
              <a:t> </a:t>
            </a:r>
            <a:r>
              <a:rPr lang="zh-CN" altLang="en-US"/>
              <a:t>终态接受的定义方法  </a:t>
            </a:r>
            <a:r>
              <a:rPr lang="zh-CN" altLang="en-US">
                <a:solidFill>
                  <a:srgbClr val="333399"/>
                </a:solidFill>
              </a:rPr>
              <a:t>设 </a:t>
            </a:r>
            <a:r>
              <a:rPr lang="en-US" altLang="zh-CN" i="1">
                <a:solidFill>
                  <a:srgbClr val="333399"/>
                </a:solidFill>
              </a:rPr>
              <a:t>PDA  P</a:t>
            </a:r>
            <a:r>
              <a:rPr lang="en-US" altLang="zh-CN">
                <a:solidFill>
                  <a:srgbClr val="333399"/>
                </a:solidFill>
              </a:rPr>
              <a:t> = (</a:t>
            </a:r>
            <a:r>
              <a:rPr lang="en-US" altLang="zh-CN" i="1">
                <a:solidFill>
                  <a:srgbClr val="333399"/>
                </a:solidFill>
              </a:rPr>
              <a:t>Q,</a:t>
            </a:r>
            <a:r>
              <a:rPr lang="en-US" altLang="zh-CN">
                <a:solidFill>
                  <a:srgbClr val="333399"/>
                </a:solidFill>
              </a:rPr>
              <a:t> </a:t>
            </a:r>
            <a:r>
              <a:rPr lang="en-US" altLang="zh-CN">
                <a:solidFill>
                  <a:srgbClr val="333399"/>
                </a:solidFill>
                <a:sym typeface="Symbol" pitchFamily="18" charset="2"/>
              </a:rPr>
              <a:t></a:t>
            </a:r>
            <a:r>
              <a:rPr lang="en-US" altLang="zh-CN" i="1">
                <a:solidFill>
                  <a:srgbClr val="333399"/>
                </a:solidFill>
              </a:rPr>
              <a:t>, </a:t>
            </a:r>
            <a:r>
              <a:rPr lang="en-US" altLang="zh-CN">
                <a:solidFill>
                  <a:srgbClr val="333399"/>
                </a:solidFill>
                <a:sym typeface="Symbol" pitchFamily="18" charset="2"/>
              </a:rPr>
              <a:t></a:t>
            </a:r>
            <a:r>
              <a:rPr lang="en-US" altLang="zh-CN" i="1">
                <a:solidFill>
                  <a:srgbClr val="333399"/>
                </a:solidFill>
              </a:rPr>
              <a:t>, 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</a:t>
            </a:r>
            <a:r>
              <a:rPr lang="en-US" altLang="zh-CN" i="1">
                <a:solidFill>
                  <a:srgbClr val="333399"/>
                </a:solidFill>
              </a:rPr>
              <a:t>, q</a:t>
            </a:r>
            <a:r>
              <a:rPr lang="en-US" altLang="zh-CN" i="1" baseline="-25000">
                <a:solidFill>
                  <a:srgbClr val="333399"/>
                </a:solidFill>
              </a:rPr>
              <a:t>0 </a:t>
            </a:r>
            <a:r>
              <a:rPr lang="en-US" altLang="zh-CN" i="1">
                <a:solidFill>
                  <a:srgbClr val="333399"/>
                </a:solidFill>
              </a:rPr>
              <a:t>, Z</a:t>
            </a:r>
            <a:r>
              <a:rPr lang="en-US" altLang="zh-CN" i="1" baseline="-25000">
                <a:solidFill>
                  <a:srgbClr val="333399"/>
                </a:solidFill>
              </a:rPr>
              <a:t>0 </a:t>
            </a:r>
            <a:r>
              <a:rPr lang="en-US" altLang="zh-CN" i="1">
                <a:solidFill>
                  <a:srgbClr val="333399"/>
                </a:solidFill>
              </a:rPr>
              <a:t>, F </a:t>
            </a:r>
            <a:r>
              <a:rPr lang="en-US" altLang="zh-CN">
                <a:solidFill>
                  <a:srgbClr val="333399"/>
                </a:solidFill>
              </a:rPr>
              <a:t>)</a:t>
            </a:r>
            <a:r>
              <a:rPr lang="zh-CN" altLang="en-US">
                <a:solidFill>
                  <a:srgbClr val="333399"/>
                </a:solidFill>
              </a:rPr>
              <a:t>，</a:t>
            </a:r>
          </a:p>
          <a:p>
            <a:r>
              <a:rPr lang="zh-CN" altLang="en-US">
                <a:solidFill>
                  <a:srgbClr val="333399"/>
                </a:solidFill>
              </a:rPr>
              <a:t>    定义  </a:t>
            </a:r>
            <a:r>
              <a:rPr lang="en-US" altLang="zh-CN" i="1">
                <a:solidFill>
                  <a:srgbClr val="333399"/>
                </a:solidFill>
              </a:rPr>
              <a:t>L(P) = {w</a:t>
            </a:r>
            <a:r>
              <a:rPr lang="en-US" altLang="zh-CN">
                <a:solidFill>
                  <a:srgbClr val="333399"/>
                </a:solidFill>
                <a:sym typeface="Symbol" pitchFamily="18" charset="2"/>
              </a:rPr>
              <a:t>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(</a:t>
            </a:r>
            <a:r>
              <a:rPr lang="en-US" altLang="zh-CN" i="1">
                <a:solidFill>
                  <a:srgbClr val="333399"/>
                </a:solidFill>
              </a:rPr>
              <a:t>q</a:t>
            </a:r>
            <a:r>
              <a:rPr lang="en-US" altLang="zh-CN" i="1" baseline="-25000">
                <a:solidFill>
                  <a:srgbClr val="333399"/>
                </a:solidFill>
              </a:rPr>
              <a:t>0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,w, </a:t>
            </a:r>
            <a:r>
              <a:rPr lang="en-US" altLang="zh-CN" i="1">
                <a:solidFill>
                  <a:srgbClr val="333399"/>
                </a:solidFill>
              </a:rPr>
              <a:t>Z</a:t>
            </a:r>
            <a:r>
              <a:rPr lang="en-US" altLang="zh-CN" i="1" baseline="-25000">
                <a:solidFill>
                  <a:srgbClr val="333399"/>
                </a:solidFill>
              </a:rPr>
              <a:t>0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) </a:t>
            </a:r>
            <a:r>
              <a:rPr lang="en-US" altLang="zh-CN">
                <a:solidFill>
                  <a:srgbClr val="333399"/>
                </a:solidFill>
              </a:rPr>
              <a:t>├*</a:t>
            </a:r>
            <a:r>
              <a:rPr lang="zh-CN" altLang="en-US">
                <a:solidFill>
                  <a:srgbClr val="333399"/>
                </a:solidFill>
              </a:rPr>
              <a:t>（</a:t>
            </a:r>
            <a:r>
              <a:rPr lang="en-US" altLang="zh-CN" i="1">
                <a:solidFill>
                  <a:srgbClr val="333399"/>
                </a:solidFill>
              </a:rPr>
              <a:t>q,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</a:t>
            </a:r>
            <a:r>
              <a:rPr lang="en-US" altLang="zh-CN" i="1">
                <a:solidFill>
                  <a:srgbClr val="333399"/>
                </a:solidFill>
              </a:rPr>
              <a:t>,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</a:t>
            </a:r>
            <a:r>
              <a:rPr lang="zh-CN" altLang="en-US">
                <a:solidFill>
                  <a:srgbClr val="333399"/>
                </a:solidFill>
              </a:rPr>
              <a:t>）</a:t>
            </a:r>
            <a:r>
              <a:rPr lang="en-US" altLang="zh-CN" i="1">
                <a:solidFill>
                  <a:srgbClr val="333399"/>
                </a:solidFill>
              </a:rPr>
              <a:t>}, </a:t>
            </a:r>
            <a:r>
              <a:rPr lang="zh-CN" altLang="en-US">
                <a:solidFill>
                  <a:srgbClr val="333399"/>
                </a:solidFill>
              </a:rPr>
              <a:t>其中</a:t>
            </a:r>
            <a:r>
              <a:rPr lang="en-US" altLang="zh-CN" i="1">
                <a:solidFill>
                  <a:srgbClr val="333399"/>
                </a:solidFill>
              </a:rPr>
              <a:t>q</a:t>
            </a:r>
            <a:r>
              <a:rPr lang="en-US" altLang="zh-CN">
                <a:solidFill>
                  <a:srgbClr val="333399"/>
                </a:solidFill>
                <a:sym typeface="Symbol" pitchFamily="18" charset="2"/>
              </a:rPr>
              <a:t></a:t>
            </a:r>
            <a:r>
              <a:rPr lang="en-US" altLang="zh-CN" i="1">
                <a:solidFill>
                  <a:srgbClr val="333399"/>
                </a:solidFill>
              </a:rPr>
              <a:t>F, 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</a:t>
            </a:r>
            <a:r>
              <a:rPr lang="en-US" altLang="zh-CN">
                <a:solidFill>
                  <a:srgbClr val="333399"/>
                </a:solidFill>
                <a:sym typeface="Symbol" pitchFamily="18" charset="2"/>
              </a:rPr>
              <a:t>*</a:t>
            </a:r>
            <a:r>
              <a:rPr lang="en-US" altLang="zh-CN">
                <a:solidFill>
                  <a:srgbClr val="333399"/>
                </a:solidFill>
              </a:rPr>
              <a:t>. </a:t>
            </a:r>
          </a:p>
        </p:txBody>
      </p:sp>
      <p:sp>
        <p:nvSpPr>
          <p:cNvPr id="153754" name="Rectangle 154"/>
          <p:cNvSpPr>
            <a:spLocks noChangeArrowheads="1"/>
          </p:cNvSpPr>
          <p:nvPr/>
        </p:nvSpPr>
        <p:spPr bwMode="auto">
          <a:xfrm>
            <a:off x="539750" y="2286000"/>
            <a:ext cx="83058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/>
              <a:t> </a:t>
            </a:r>
            <a:r>
              <a:rPr lang="zh-CN" altLang="en-US"/>
              <a:t>空栈接受的定义方法  </a:t>
            </a:r>
            <a:r>
              <a:rPr lang="zh-CN" altLang="en-US">
                <a:solidFill>
                  <a:srgbClr val="333399"/>
                </a:solidFill>
              </a:rPr>
              <a:t>设 </a:t>
            </a:r>
            <a:r>
              <a:rPr lang="en-US" altLang="zh-CN" i="1">
                <a:solidFill>
                  <a:srgbClr val="333399"/>
                </a:solidFill>
              </a:rPr>
              <a:t>PDA  P</a:t>
            </a:r>
            <a:r>
              <a:rPr lang="en-US" altLang="zh-CN">
                <a:solidFill>
                  <a:srgbClr val="333399"/>
                </a:solidFill>
              </a:rPr>
              <a:t> = (</a:t>
            </a:r>
            <a:r>
              <a:rPr lang="en-US" altLang="zh-CN" i="1">
                <a:solidFill>
                  <a:srgbClr val="333399"/>
                </a:solidFill>
              </a:rPr>
              <a:t>Q,</a:t>
            </a:r>
            <a:r>
              <a:rPr lang="en-US" altLang="zh-CN">
                <a:solidFill>
                  <a:srgbClr val="333399"/>
                </a:solidFill>
              </a:rPr>
              <a:t> </a:t>
            </a:r>
            <a:r>
              <a:rPr lang="en-US" altLang="zh-CN">
                <a:solidFill>
                  <a:srgbClr val="333399"/>
                </a:solidFill>
                <a:sym typeface="Symbol" pitchFamily="18" charset="2"/>
              </a:rPr>
              <a:t></a:t>
            </a:r>
            <a:r>
              <a:rPr lang="en-US" altLang="zh-CN" i="1">
                <a:solidFill>
                  <a:srgbClr val="333399"/>
                </a:solidFill>
              </a:rPr>
              <a:t>, </a:t>
            </a:r>
            <a:r>
              <a:rPr lang="en-US" altLang="zh-CN">
                <a:solidFill>
                  <a:srgbClr val="333399"/>
                </a:solidFill>
                <a:sym typeface="Symbol" pitchFamily="18" charset="2"/>
              </a:rPr>
              <a:t></a:t>
            </a:r>
            <a:r>
              <a:rPr lang="en-US" altLang="zh-CN" i="1">
                <a:solidFill>
                  <a:srgbClr val="333399"/>
                </a:solidFill>
              </a:rPr>
              <a:t>, 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</a:t>
            </a:r>
            <a:r>
              <a:rPr lang="en-US" altLang="zh-CN" i="1">
                <a:solidFill>
                  <a:srgbClr val="333399"/>
                </a:solidFill>
              </a:rPr>
              <a:t>, q</a:t>
            </a:r>
            <a:r>
              <a:rPr lang="en-US" altLang="zh-CN" i="1" baseline="-25000">
                <a:solidFill>
                  <a:srgbClr val="333399"/>
                </a:solidFill>
              </a:rPr>
              <a:t>0 </a:t>
            </a:r>
            <a:r>
              <a:rPr lang="en-US" altLang="zh-CN" i="1">
                <a:solidFill>
                  <a:srgbClr val="333399"/>
                </a:solidFill>
              </a:rPr>
              <a:t>, Z</a:t>
            </a:r>
            <a:r>
              <a:rPr lang="en-US" altLang="zh-CN" i="1" baseline="-25000">
                <a:solidFill>
                  <a:srgbClr val="333399"/>
                </a:solidFill>
              </a:rPr>
              <a:t>0</a:t>
            </a:r>
            <a:r>
              <a:rPr lang="en-US" altLang="zh-CN">
                <a:solidFill>
                  <a:srgbClr val="333399"/>
                </a:solidFill>
              </a:rPr>
              <a:t>)</a:t>
            </a:r>
            <a:r>
              <a:rPr lang="zh-CN" altLang="en-US">
                <a:solidFill>
                  <a:srgbClr val="333399"/>
                </a:solidFill>
              </a:rPr>
              <a:t>，</a:t>
            </a:r>
          </a:p>
          <a:p>
            <a:r>
              <a:rPr lang="zh-CN" altLang="en-US">
                <a:solidFill>
                  <a:srgbClr val="333399"/>
                </a:solidFill>
              </a:rPr>
              <a:t>    定义  </a:t>
            </a:r>
            <a:r>
              <a:rPr lang="en-US" altLang="zh-CN" i="1">
                <a:solidFill>
                  <a:srgbClr val="333399"/>
                </a:solidFill>
              </a:rPr>
              <a:t>N(P) = {w</a:t>
            </a:r>
            <a:r>
              <a:rPr lang="en-US" altLang="zh-CN">
                <a:solidFill>
                  <a:srgbClr val="333399"/>
                </a:solidFill>
                <a:sym typeface="Symbol" pitchFamily="18" charset="2"/>
              </a:rPr>
              <a:t>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(</a:t>
            </a:r>
            <a:r>
              <a:rPr lang="en-US" altLang="zh-CN" i="1">
                <a:solidFill>
                  <a:srgbClr val="333399"/>
                </a:solidFill>
              </a:rPr>
              <a:t>q</a:t>
            </a:r>
            <a:r>
              <a:rPr lang="en-US" altLang="zh-CN" i="1" baseline="-25000">
                <a:solidFill>
                  <a:srgbClr val="333399"/>
                </a:solidFill>
              </a:rPr>
              <a:t>0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,w, </a:t>
            </a:r>
            <a:r>
              <a:rPr lang="en-US" altLang="zh-CN" i="1">
                <a:solidFill>
                  <a:srgbClr val="333399"/>
                </a:solidFill>
              </a:rPr>
              <a:t>Z</a:t>
            </a:r>
            <a:r>
              <a:rPr lang="en-US" altLang="zh-CN" i="1" baseline="-25000">
                <a:solidFill>
                  <a:srgbClr val="333399"/>
                </a:solidFill>
              </a:rPr>
              <a:t>0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) </a:t>
            </a:r>
            <a:r>
              <a:rPr lang="en-US" altLang="zh-CN">
                <a:solidFill>
                  <a:srgbClr val="333399"/>
                </a:solidFill>
              </a:rPr>
              <a:t>├*</a:t>
            </a:r>
            <a:r>
              <a:rPr lang="zh-CN" altLang="en-US">
                <a:solidFill>
                  <a:srgbClr val="333399"/>
                </a:solidFill>
              </a:rPr>
              <a:t>（</a:t>
            </a:r>
            <a:r>
              <a:rPr lang="en-US" altLang="zh-CN" i="1">
                <a:solidFill>
                  <a:srgbClr val="333399"/>
                </a:solidFill>
              </a:rPr>
              <a:t>q,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</a:t>
            </a:r>
            <a:r>
              <a:rPr lang="en-US" altLang="zh-CN" i="1">
                <a:solidFill>
                  <a:srgbClr val="333399"/>
                </a:solidFill>
              </a:rPr>
              <a:t>,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 </a:t>
            </a:r>
            <a:r>
              <a:rPr lang="zh-CN" altLang="en-US">
                <a:solidFill>
                  <a:srgbClr val="333399"/>
                </a:solidFill>
              </a:rPr>
              <a:t>）</a:t>
            </a:r>
            <a:r>
              <a:rPr lang="en-US" altLang="zh-CN" i="1">
                <a:solidFill>
                  <a:srgbClr val="333399"/>
                </a:solidFill>
              </a:rPr>
              <a:t>}, </a:t>
            </a:r>
            <a:r>
              <a:rPr lang="zh-CN" altLang="en-US">
                <a:solidFill>
                  <a:srgbClr val="333399"/>
                </a:solidFill>
              </a:rPr>
              <a:t>其中</a:t>
            </a:r>
            <a:r>
              <a:rPr lang="en-US" altLang="zh-CN" i="1">
                <a:solidFill>
                  <a:srgbClr val="333399"/>
                </a:solidFill>
              </a:rPr>
              <a:t>q</a:t>
            </a:r>
            <a:r>
              <a:rPr lang="en-US" altLang="zh-CN">
                <a:solidFill>
                  <a:srgbClr val="333399"/>
                </a:solidFill>
                <a:sym typeface="Symbol" pitchFamily="18" charset="2"/>
              </a:rPr>
              <a:t></a:t>
            </a:r>
            <a:r>
              <a:rPr lang="en-US" altLang="zh-CN" i="1">
                <a:solidFill>
                  <a:srgbClr val="333399"/>
                </a:solidFill>
              </a:rPr>
              <a:t>Q</a:t>
            </a:r>
            <a:r>
              <a:rPr lang="en-US" altLang="zh-CN">
                <a:solidFill>
                  <a:srgbClr val="333399"/>
                </a:solidFill>
              </a:rPr>
              <a:t>. </a:t>
            </a:r>
          </a:p>
        </p:txBody>
      </p:sp>
      <p:sp>
        <p:nvSpPr>
          <p:cNvPr id="153755" name="Rectangle 155"/>
          <p:cNvSpPr>
            <a:spLocks noChangeArrowheads="1"/>
          </p:cNvSpPr>
          <p:nvPr/>
        </p:nvSpPr>
        <p:spPr bwMode="auto">
          <a:xfrm>
            <a:off x="539750" y="3217863"/>
            <a:ext cx="8153400" cy="264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/>
              <a:t> </a:t>
            </a:r>
            <a:r>
              <a:rPr lang="zh-CN" altLang="en-US"/>
              <a:t>举例   </a:t>
            </a:r>
            <a:r>
              <a:rPr lang="zh-CN" altLang="en-US">
                <a:solidFill>
                  <a:srgbClr val="333399"/>
                </a:solidFill>
              </a:rPr>
              <a:t>所接受语言为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N(P)</a:t>
            </a:r>
            <a:r>
              <a:rPr lang="en-US" altLang="zh-CN">
                <a:solidFill>
                  <a:srgbClr val="333399"/>
                </a:solidFill>
                <a:sym typeface="Symbol" pitchFamily="18" charset="2"/>
              </a:rPr>
              <a:t> =  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0</a:t>
            </a:r>
            <a:r>
              <a:rPr lang="en-US" altLang="zh-CN" i="1" baseline="30000">
                <a:solidFill>
                  <a:srgbClr val="333399"/>
                </a:solidFill>
                <a:sym typeface="Symbol" pitchFamily="18" charset="2"/>
              </a:rPr>
              <a:t>n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1</a:t>
            </a:r>
            <a:r>
              <a:rPr lang="en-US" altLang="zh-CN" i="1" baseline="30000">
                <a:solidFill>
                  <a:srgbClr val="333399"/>
                </a:solidFill>
                <a:sym typeface="Symbol" pitchFamily="18" charset="2"/>
              </a:rPr>
              <a:t>n</a:t>
            </a:r>
            <a:r>
              <a:rPr lang="en-US" altLang="zh-CN">
                <a:solidFill>
                  <a:srgbClr val="333399"/>
                </a:solidFill>
                <a:sym typeface="Symbol" pitchFamily="18" charset="2"/>
              </a:rPr>
              <a:t>  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n </a:t>
            </a:r>
            <a:r>
              <a:rPr lang="en-US" altLang="zh-CN">
                <a:solidFill>
                  <a:srgbClr val="333399"/>
                </a:solidFill>
                <a:sym typeface="Symbol" pitchFamily="18" charset="2"/>
              </a:rPr>
              <a:t> 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1</a:t>
            </a:r>
            <a:r>
              <a:rPr lang="en-US" altLang="zh-CN">
                <a:solidFill>
                  <a:srgbClr val="333399"/>
                </a:solidFill>
                <a:sym typeface="Symbol" pitchFamily="18" charset="2"/>
              </a:rPr>
              <a:t></a:t>
            </a:r>
            <a:r>
              <a:rPr lang="zh-CN" altLang="en-US">
                <a:solidFill>
                  <a:srgbClr val="333399"/>
                </a:solidFill>
              </a:rPr>
              <a:t>的一个 </a:t>
            </a:r>
            <a:r>
              <a:rPr lang="en-US" altLang="zh-CN" i="1">
                <a:solidFill>
                  <a:srgbClr val="333399"/>
                </a:solidFill>
              </a:rPr>
              <a:t>PDA</a:t>
            </a:r>
            <a:r>
              <a:rPr lang="en-US" altLang="zh-CN" sz="800"/>
              <a:t> </a:t>
            </a:r>
          </a:p>
          <a:p>
            <a:endParaRPr lang="en-US" altLang="zh-CN" sz="800">
              <a:solidFill>
                <a:srgbClr val="333399"/>
              </a:solidFill>
            </a:endParaRPr>
          </a:p>
          <a:p>
            <a:r>
              <a:rPr lang="en-US" altLang="zh-CN">
                <a:solidFill>
                  <a:srgbClr val="333399"/>
                </a:solidFill>
              </a:rPr>
              <a:t>          </a:t>
            </a:r>
            <a:r>
              <a:rPr lang="en-US" altLang="zh-CN" i="1">
                <a:solidFill>
                  <a:srgbClr val="333399"/>
                </a:solidFill>
              </a:rPr>
              <a:t>P</a:t>
            </a:r>
            <a:r>
              <a:rPr lang="en-US" altLang="zh-CN">
                <a:solidFill>
                  <a:srgbClr val="333399"/>
                </a:solidFill>
              </a:rPr>
              <a:t> = (</a:t>
            </a:r>
            <a:r>
              <a:rPr lang="en-US" altLang="zh-CN" i="1">
                <a:solidFill>
                  <a:srgbClr val="333399"/>
                </a:solidFill>
              </a:rPr>
              <a:t>{q</a:t>
            </a:r>
            <a:r>
              <a:rPr lang="en-US" altLang="zh-CN" i="1" baseline="-25000">
                <a:solidFill>
                  <a:srgbClr val="333399"/>
                </a:solidFill>
              </a:rPr>
              <a:t>0</a:t>
            </a:r>
            <a:r>
              <a:rPr lang="en-US" altLang="zh-CN" i="1">
                <a:solidFill>
                  <a:srgbClr val="333399"/>
                </a:solidFill>
              </a:rPr>
              <a:t>,q</a:t>
            </a:r>
            <a:r>
              <a:rPr lang="en-US" altLang="zh-CN" i="1" baseline="-25000">
                <a:solidFill>
                  <a:srgbClr val="333399"/>
                </a:solidFill>
              </a:rPr>
              <a:t>1</a:t>
            </a:r>
            <a:r>
              <a:rPr lang="en-US" altLang="zh-CN" i="1">
                <a:solidFill>
                  <a:srgbClr val="333399"/>
                </a:solidFill>
              </a:rPr>
              <a:t>},</a:t>
            </a:r>
            <a:r>
              <a:rPr lang="en-US" altLang="zh-CN">
                <a:solidFill>
                  <a:srgbClr val="333399"/>
                </a:solidFill>
              </a:rPr>
              <a:t> 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{0,1}</a:t>
            </a:r>
            <a:r>
              <a:rPr lang="en-US" altLang="zh-CN" i="1">
                <a:solidFill>
                  <a:srgbClr val="333399"/>
                </a:solidFill>
              </a:rPr>
              <a:t>, 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{X,</a:t>
            </a:r>
            <a:r>
              <a:rPr lang="en-US" altLang="zh-CN" i="1">
                <a:solidFill>
                  <a:srgbClr val="333399"/>
                </a:solidFill>
              </a:rPr>
              <a:t>Z</a:t>
            </a:r>
            <a:r>
              <a:rPr lang="en-US" altLang="zh-CN" i="1" baseline="-25000">
                <a:solidFill>
                  <a:srgbClr val="333399"/>
                </a:solidFill>
              </a:rPr>
              <a:t>0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}</a:t>
            </a:r>
            <a:r>
              <a:rPr lang="en-US" altLang="zh-CN" i="1">
                <a:solidFill>
                  <a:srgbClr val="333399"/>
                </a:solidFill>
              </a:rPr>
              <a:t>, 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</a:t>
            </a:r>
            <a:r>
              <a:rPr lang="en-US" altLang="zh-CN" i="1">
                <a:solidFill>
                  <a:srgbClr val="333399"/>
                </a:solidFill>
              </a:rPr>
              <a:t>, q</a:t>
            </a:r>
            <a:r>
              <a:rPr lang="en-US" altLang="zh-CN" i="1" baseline="-25000">
                <a:solidFill>
                  <a:srgbClr val="333399"/>
                </a:solidFill>
              </a:rPr>
              <a:t>0 </a:t>
            </a:r>
            <a:r>
              <a:rPr lang="en-US" altLang="zh-CN" i="1">
                <a:solidFill>
                  <a:srgbClr val="333399"/>
                </a:solidFill>
              </a:rPr>
              <a:t>, Z</a:t>
            </a:r>
            <a:r>
              <a:rPr lang="en-US" altLang="zh-CN" i="1" baseline="-25000">
                <a:solidFill>
                  <a:srgbClr val="333399"/>
                </a:solidFill>
              </a:rPr>
              <a:t>0</a:t>
            </a:r>
            <a:r>
              <a:rPr lang="en-US" altLang="zh-CN">
                <a:solidFill>
                  <a:srgbClr val="333399"/>
                </a:solidFill>
              </a:rPr>
              <a:t>)</a:t>
            </a:r>
          </a:p>
          <a:p>
            <a:endParaRPr lang="en-US" altLang="zh-CN" sz="800">
              <a:solidFill>
                <a:srgbClr val="333399"/>
              </a:solidFill>
            </a:endParaRPr>
          </a:p>
          <a:p>
            <a:r>
              <a:rPr lang="en-US" altLang="zh-CN">
                <a:solidFill>
                  <a:srgbClr val="333399"/>
                </a:solidFill>
              </a:rPr>
              <a:t>    </a:t>
            </a:r>
            <a:r>
              <a:rPr lang="zh-CN" altLang="en-US">
                <a:solidFill>
                  <a:srgbClr val="333399"/>
                </a:solidFill>
              </a:rPr>
              <a:t>其中，转移函数定义如下 </a:t>
            </a:r>
          </a:p>
          <a:p>
            <a:endParaRPr lang="zh-CN" altLang="en-US" sz="800">
              <a:solidFill>
                <a:srgbClr val="333399"/>
              </a:solidFill>
            </a:endParaRPr>
          </a:p>
          <a:p>
            <a:r>
              <a:rPr lang="zh-CN" altLang="en-US">
                <a:solidFill>
                  <a:srgbClr val="333399"/>
                </a:solidFill>
              </a:rPr>
              <a:t>         </a:t>
            </a:r>
            <a:r>
              <a:rPr lang="zh-CN" altLang="en-US" i="1">
                <a:solidFill>
                  <a:srgbClr val="333399"/>
                </a:solidFill>
                <a:sym typeface="Symbol" pitchFamily="18" charset="2"/>
              </a:rPr>
              <a:t>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(</a:t>
            </a:r>
            <a:r>
              <a:rPr lang="en-US" altLang="zh-CN" i="1">
                <a:solidFill>
                  <a:srgbClr val="333399"/>
                </a:solidFill>
              </a:rPr>
              <a:t>q</a:t>
            </a:r>
            <a:r>
              <a:rPr lang="en-US" altLang="zh-CN" i="1" baseline="-25000">
                <a:solidFill>
                  <a:srgbClr val="333399"/>
                </a:solidFill>
              </a:rPr>
              <a:t>0</a:t>
            </a:r>
            <a:r>
              <a:rPr lang="en-US" altLang="zh-CN" i="1">
                <a:solidFill>
                  <a:srgbClr val="333399"/>
                </a:solidFill>
              </a:rPr>
              <a:t>, 0, Z</a:t>
            </a:r>
            <a:r>
              <a:rPr lang="en-US" altLang="zh-CN" i="1" baseline="-25000">
                <a:solidFill>
                  <a:srgbClr val="333399"/>
                </a:solidFill>
              </a:rPr>
              <a:t>0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)={(</a:t>
            </a:r>
            <a:r>
              <a:rPr lang="en-US" altLang="zh-CN" i="1">
                <a:solidFill>
                  <a:srgbClr val="333399"/>
                </a:solidFill>
              </a:rPr>
              <a:t>q</a:t>
            </a:r>
            <a:r>
              <a:rPr lang="en-US" altLang="zh-CN" i="1" baseline="-25000">
                <a:solidFill>
                  <a:srgbClr val="333399"/>
                </a:solidFill>
              </a:rPr>
              <a:t>0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, X</a:t>
            </a:r>
            <a:r>
              <a:rPr lang="en-US" altLang="zh-CN" i="1">
                <a:solidFill>
                  <a:srgbClr val="333399"/>
                </a:solidFill>
              </a:rPr>
              <a:t>Z</a:t>
            </a:r>
            <a:r>
              <a:rPr lang="en-US" altLang="zh-CN" i="1" baseline="-25000">
                <a:solidFill>
                  <a:srgbClr val="333399"/>
                </a:solidFill>
              </a:rPr>
              <a:t>0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)},  (</a:t>
            </a:r>
            <a:r>
              <a:rPr lang="en-US" altLang="zh-CN" i="1">
                <a:solidFill>
                  <a:srgbClr val="333399"/>
                </a:solidFill>
              </a:rPr>
              <a:t>q</a:t>
            </a:r>
            <a:r>
              <a:rPr lang="en-US" altLang="zh-CN" i="1" baseline="-25000">
                <a:solidFill>
                  <a:srgbClr val="333399"/>
                </a:solidFill>
              </a:rPr>
              <a:t>0</a:t>
            </a:r>
            <a:r>
              <a:rPr lang="en-US" altLang="zh-CN" i="1">
                <a:solidFill>
                  <a:srgbClr val="333399"/>
                </a:solidFill>
              </a:rPr>
              <a:t>, 0, X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)={(</a:t>
            </a:r>
            <a:r>
              <a:rPr lang="en-US" altLang="zh-CN" i="1">
                <a:solidFill>
                  <a:srgbClr val="333399"/>
                </a:solidFill>
              </a:rPr>
              <a:t>q</a:t>
            </a:r>
            <a:r>
              <a:rPr lang="en-US" altLang="zh-CN" i="1" baseline="-25000">
                <a:solidFill>
                  <a:srgbClr val="333399"/>
                </a:solidFill>
              </a:rPr>
              <a:t>0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, X</a:t>
            </a:r>
            <a:r>
              <a:rPr lang="en-US" altLang="zh-CN" i="1">
                <a:solidFill>
                  <a:srgbClr val="333399"/>
                </a:solidFill>
              </a:rPr>
              <a:t>X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)},</a:t>
            </a:r>
          </a:p>
          <a:p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         (</a:t>
            </a:r>
            <a:r>
              <a:rPr lang="en-US" altLang="zh-CN" i="1">
                <a:solidFill>
                  <a:srgbClr val="333399"/>
                </a:solidFill>
              </a:rPr>
              <a:t>q</a:t>
            </a:r>
            <a:r>
              <a:rPr lang="en-US" altLang="zh-CN" i="1" baseline="-25000">
                <a:solidFill>
                  <a:srgbClr val="333399"/>
                </a:solidFill>
              </a:rPr>
              <a:t>0</a:t>
            </a:r>
            <a:r>
              <a:rPr lang="en-US" altLang="zh-CN" i="1">
                <a:solidFill>
                  <a:srgbClr val="333399"/>
                </a:solidFill>
              </a:rPr>
              <a:t>, 1, X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)={(</a:t>
            </a:r>
            <a:r>
              <a:rPr lang="en-US" altLang="zh-CN" i="1">
                <a:solidFill>
                  <a:srgbClr val="333399"/>
                </a:solidFill>
              </a:rPr>
              <a:t>q</a:t>
            </a:r>
            <a:r>
              <a:rPr lang="en-US" altLang="zh-CN" i="1" baseline="-25000">
                <a:solidFill>
                  <a:srgbClr val="333399"/>
                </a:solidFill>
              </a:rPr>
              <a:t>1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, )},   (</a:t>
            </a:r>
            <a:r>
              <a:rPr lang="en-US" altLang="zh-CN" i="1">
                <a:solidFill>
                  <a:srgbClr val="333399"/>
                </a:solidFill>
              </a:rPr>
              <a:t>q</a:t>
            </a:r>
            <a:r>
              <a:rPr lang="en-US" altLang="zh-CN" i="1" baseline="-25000">
                <a:solidFill>
                  <a:srgbClr val="333399"/>
                </a:solidFill>
              </a:rPr>
              <a:t>1</a:t>
            </a:r>
            <a:r>
              <a:rPr lang="en-US" altLang="zh-CN" i="1">
                <a:solidFill>
                  <a:srgbClr val="333399"/>
                </a:solidFill>
              </a:rPr>
              <a:t>, 1, X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)={(</a:t>
            </a:r>
            <a:r>
              <a:rPr lang="en-US" altLang="zh-CN" i="1">
                <a:solidFill>
                  <a:srgbClr val="333399"/>
                </a:solidFill>
              </a:rPr>
              <a:t>q</a:t>
            </a:r>
            <a:r>
              <a:rPr lang="en-US" altLang="zh-CN" i="1" baseline="-25000">
                <a:solidFill>
                  <a:srgbClr val="333399"/>
                </a:solidFill>
              </a:rPr>
              <a:t>1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, )}</a:t>
            </a:r>
          </a:p>
          <a:p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         (</a:t>
            </a:r>
            <a:r>
              <a:rPr lang="en-US" altLang="zh-CN" i="1">
                <a:solidFill>
                  <a:srgbClr val="333399"/>
                </a:solidFill>
              </a:rPr>
              <a:t>q</a:t>
            </a:r>
            <a:r>
              <a:rPr lang="en-US" altLang="zh-CN" i="1" baseline="-25000">
                <a:solidFill>
                  <a:srgbClr val="333399"/>
                </a:solidFill>
              </a:rPr>
              <a:t>1</a:t>
            </a:r>
            <a:r>
              <a:rPr lang="en-US" altLang="zh-CN" i="1">
                <a:solidFill>
                  <a:srgbClr val="333399"/>
                </a:solidFill>
              </a:rPr>
              <a:t>, 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</a:t>
            </a:r>
            <a:r>
              <a:rPr lang="en-US" altLang="zh-CN" i="1">
                <a:solidFill>
                  <a:srgbClr val="333399"/>
                </a:solidFill>
              </a:rPr>
              <a:t>, Z</a:t>
            </a:r>
            <a:r>
              <a:rPr lang="en-US" altLang="zh-CN" i="1" baseline="-25000">
                <a:solidFill>
                  <a:srgbClr val="333399"/>
                </a:solidFill>
              </a:rPr>
              <a:t>0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)={(</a:t>
            </a:r>
            <a:r>
              <a:rPr lang="en-US" altLang="zh-CN" i="1">
                <a:solidFill>
                  <a:srgbClr val="333399"/>
                </a:solidFill>
              </a:rPr>
              <a:t>q</a:t>
            </a:r>
            <a:r>
              <a:rPr lang="en-US" altLang="zh-CN" i="1" baseline="-25000">
                <a:solidFill>
                  <a:srgbClr val="333399"/>
                </a:solidFill>
              </a:rPr>
              <a:t>1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, )}</a:t>
            </a:r>
            <a:r>
              <a:rPr lang="zh-CN" altLang="en-US" i="1">
                <a:solidFill>
                  <a:srgbClr val="333399"/>
                </a:solidFill>
                <a:sym typeface="Symbol" pitchFamily="18" charset="2"/>
              </a:rPr>
              <a:t>，</a:t>
            </a:r>
            <a:r>
              <a:rPr lang="zh-CN" altLang="en-US">
                <a:solidFill>
                  <a:srgbClr val="333399"/>
                </a:solidFill>
                <a:sym typeface="Symbol" pitchFamily="18" charset="2"/>
              </a:rPr>
              <a:t>对其余的参数值， </a:t>
            </a:r>
            <a:r>
              <a:rPr lang="zh-CN" altLang="en-US" i="1">
                <a:solidFill>
                  <a:srgbClr val="333399"/>
                </a:solidFill>
                <a:sym typeface="Symbol" pitchFamily="18" charset="2"/>
              </a:rPr>
              <a:t>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(</a:t>
            </a:r>
            <a:r>
              <a:rPr lang="en-US" altLang="zh-CN" i="1">
                <a:solidFill>
                  <a:srgbClr val="333399"/>
                </a:solidFill>
              </a:rPr>
              <a:t>q, a, Y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)=</a:t>
            </a:r>
          </a:p>
        </p:txBody>
      </p:sp>
      <p:sp>
        <p:nvSpPr>
          <p:cNvPr id="153756" name="Rectangle 156"/>
          <p:cNvSpPr>
            <a:spLocks noChangeArrowheads="1"/>
          </p:cNvSpPr>
          <p:nvPr/>
        </p:nvSpPr>
        <p:spPr bwMode="auto">
          <a:xfrm>
            <a:off x="1143000" y="212725"/>
            <a:ext cx="6788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zh-CN" altLang="en-US" sz="4000">
                <a:ea typeface="华文行楷" pitchFamily="2" charset="-122"/>
              </a:rPr>
              <a:t>下推自动机的语言：两种定义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15E81FE-3C14-6A48-9327-FE6304F37D57}"/>
              </a:ext>
            </a:extLst>
          </p:cNvPr>
          <p:cNvSpPr txBox="1"/>
          <p:nvPr/>
        </p:nvSpPr>
        <p:spPr>
          <a:xfrm>
            <a:off x="8388424" y="6381328"/>
            <a:ext cx="755576" cy="476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kumimoji="1" lang="zh-CN" altLang="en-US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53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53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54" grpId="0"/>
      <p:bldP spid="153755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82" name="Rectangle 34"/>
          <p:cNvSpPr>
            <a:spLocks noChangeArrowheads="1"/>
          </p:cNvSpPr>
          <p:nvPr/>
        </p:nvSpPr>
        <p:spPr bwMode="auto">
          <a:xfrm>
            <a:off x="685800" y="1295400"/>
            <a:ext cx="8305800" cy="191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2800"/>
              <a:t> </a:t>
            </a:r>
            <a:r>
              <a:rPr lang="zh-CN" altLang="en-US" sz="2800"/>
              <a:t>从空栈接受到终态接受  </a:t>
            </a:r>
          </a:p>
          <a:p>
            <a:endParaRPr lang="zh-CN" altLang="en-US" sz="1000"/>
          </a:p>
          <a:p>
            <a:r>
              <a:rPr lang="zh-CN" altLang="en-US">
                <a:solidFill>
                  <a:srgbClr val="333399"/>
                </a:solidFill>
              </a:rPr>
              <a:t>    设 </a:t>
            </a:r>
            <a:r>
              <a:rPr lang="en-US" altLang="zh-CN" i="1">
                <a:solidFill>
                  <a:srgbClr val="333399"/>
                </a:solidFill>
              </a:rPr>
              <a:t>PDA  P</a:t>
            </a:r>
            <a:r>
              <a:rPr lang="en-US" altLang="zh-CN" i="1" baseline="-25000">
                <a:solidFill>
                  <a:srgbClr val="333399"/>
                </a:solidFill>
              </a:rPr>
              <a:t>N</a:t>
            </a:r>
            <a:r>
              <a:rPr lang="en-US" altLang="zh-CN">
                <a:solidFill>
                  <a:srgbClr val="333399"/>
                </a:solidFill>
              </a:rPr>
              <a:t> = (</a:t>
            </a:r>
            <a:r>
              <a:rPr lang="en-US" altLang="zh-CN" i="1">
                <a:solidFill>
                  <a:srgbClr val="333399"/>
                </a:solidFill>
              </a:rPr>
              <a:t>Q,</a:t>
            </a:r>
            <a:r>
              <a:rPr lang="en-US" altLang="zh-CN">
                <a:solidFill>
                  <a:srgbClr val="333399"/>
                </a:solidFill>
              </a:rPr>
              <a:t> </a:t>
            </a:r>
            <a:r>
              <a:rPr lang="en-US" altLang="zh-CN">
                <a:solidFill>
                  <a:srgbClr val="333399"/>
                </a:solidFill>
                <a:sym typeface="Symbol" pitchFamily="18" charset="2"/>
              </a:rPr>
              <a:t></a:t>
            </a:r>
            <a:r>
              <a:rPr lang="en-US" altLang="zh-CN" i="1">
                <a:solidFill>
                  <a:srgbClr val="333399"/>
                </a:solidFill>
              </a:rPr>
              <a:t>, </a:t>
            </a:r>
            <a:r>
              <a:rPr lang="en-US" altLang="zh-CN">
                <a:solidFill>
                  <a:srgbClr val="333399"/>
                </a:solidFill>
                <a:sym typeface="Symbol" pitchFamily="18" charset="2"/>
              </a:rPr>
              <a:t></a:t>
            </a:r>
            <a:r>
              <a:rPr lang="en-US" altLang="zh-CN" i="1">
                <a:solidFill>
                  <a:srgbClr val="333399"/>
                </a:solidFill>
              </a:rPr>
              <a:t>, 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</a:t>
            </a:r>
            <a:r>
              <a:rPr lang="en-US" altLang="zh-CN" i="1" baseline="-25000">
                <a:solidFill>
                  <a:srgbClr val="333399"/>
                </a:solidFill>
                <a:sym typeface="Symbol" pitchFamily="18" charset="2"/>
              </a:rPr>
              <a:t>N</a:t>
            </a:r>
            <a:r>
              <a:rPr lang="en-US" altLang="zh-CN" i="1">
                <a:solidFill>
                  <a:srgbClr val="333399"/>
                </a:solidFill>
              </a:rPr>
              <a:t>, q</a:t>
            </a:r>
            <a:r>
              <a:rPr lang="en-US" altLang="zh-CN" i="1" baseline="-25000">
                <a:solidFill>
                  <a:srgbClr val="333399"/>
                </a:solidFill>
              </a:rPr>
              <a:t>0 </a:t>
            </a:r>
            <a:r>
              <a:rPr lang="en-US" altLang="zh-CN" i="1">
                <a:solidFill>
                  <a:srgbClr val="333399"/>
                </a:solidFill>
              </a:rPr>
              <a:t>, Z</a:t>
            </a:r>
            <a:r>
              <a:rPr lang="en-US" altLang="zh-CN" i="1" baseline="-25000">
                <a:solidFill>
                  <a:srgbClr val="333399"/>
                </a:solidFill>
              </a:rPr>
              <a:t>0 </a:t>
            </a:r>
            <a:r>
              <a:rPr lang="en-US" altLang="zh-CN">
                <a:solidFill>
                  <a:srgbClr val="333399"/>
                </a:solidFill>
              </a:rPr>
              <a:t>), </a:t>
            </a:r>
            <a:r>
              <a:rPr lang="en-US" altLang="zh-CN" i="1">
                <a:solidFill>
                  <a:srgbClr val="333399"/>
                </a:solidFill>
              </a:rPr>
              <a:t>L=L(P</a:t>
            </a:r>
            <a:r>
              <a:rPr lang="en-US" altLang="zh-CN" i="1" baseline="-25000">
                <a:solidFill>
                  <a:srgbClr val="333399"/>
                </a:solidFill>
              </a:rPr>
              <a:t>N</a:t>
            </a:r>
            <a:r>
              <a:rPr lang="en-US" altLang="zh-CN" i="1">
                <a:solidFill>
                  <a:srgbClr val="333399"/>
                </a:solidFill>
              </a:rPr>
              <a:t>), </a:t>
            </a:r>
            <a:r>
              <a:rPr lang="zh-CN" altLang="en-US">
                <a:solidFill>
                  <a:srgbClr val="333399"/>
                </a:solidFill>
              </a:rPr>
              <a:t>则存在 </a:t>
            </a:r>
            <a:r>
              <a:rPr lang="en-US" altLang="zh-CN" i="1">
                <a:solidFill>
                  <a:srgbClr val="333399"/>
                </a:solidFill>
              </a:rPr>
              <a:t>PDA</a:t>
            </a:r>
          </a:p>
          <a:p>
            <a:r>
              <a:rPr lang="en-US" altLang="zh-CN" i="1">
                <a:solidFill>
                  <a:srgbClr val="333399"/>
                </a:solidFill>
              </a:rPr>
              <a:t>    P</a:t>
            </a:r>
            <a:r>
              <a:rPr lang="en-US" altLang="zh-CN" i="1" baseline="-25000">
                <a:solidFill>
                  <a:srgbClr val="333399"/>
                </a:solidFill>
              </a:rPr>
              <a:t>F</a:t>
            </a:r>
            <a:r>
              <a:rPr lang="en-US" altLang="zh-CN">
                <a:solidFill>
                  <a:srgbClr val="333399"/>
                </a:solidFill>
              </a:rPr>
              <a:t> </a:t>
            </a:r>
            <a:r>
              <a:rPr lang="en-US" altLang="zh-CN" i="1">
                <a:solidFill>
                  <a:srgbClr val="333399"/>
                </a:solidFill>
              </a:rPr>
              <a:t>, </a:t>
            </a:r>
            <a:r>
              <a:rPr lang="zh-CN" altLang="en-US">
                <a:solidFill>
                  <a:srgbClr val="333399"/>
                </a:solidFill>
              </a:rPr>
              <a:t>满足</a:t>
            </a:r>
            <a:r>
              <a:rPr lang="en-US" altLang="zh-CN" i="1">
                <a:solidFill>
                  <a:srgbClr val="333399"/>
                </a:solidFill>
              </a:rPr>
              <a:t>L=L(P</a:t>
            </a:r>
            <a:r>
              <a:rPr lang="en-US" altLang="zh-CN" i="1" baseline="-25000">
                <a:solidFill>
                  <a:srgbClr val="333399"/>
                </a:solidFill>
              </a:rPr>
              <a:t>F</a:t>
            </a:r>
            <a:r>
              <a:rPr lang="en-US" altLang="zh-CN" i="1">
                <a:solidFill>
                  <a:srgbClr val="333399"/>
                </a:solidFill>
              </a:rPr>
              <a:t>)</a:t>
            </a:r>
            <a:r>
              <a:rPr lang="en-US" altLang="zh-CN">
                <a:solidFill>
                  <a:srgbClr val="333399"/>
                </a:solidFill>
              </a:rPr>
              <a:t> .</a:t>
            </a:r>
          </a:p>
          <a:p>
            <a:endParaRPr lang="en-US" altLang="zh-CN" sz="1000">
              <a:solidFill>
                <a:srgbClr val="333399"/>
              </a:solidFill>
            </a:endParaRPr>
          </a:p>
          <a:p>
            <a:r>
              <a:rPr lang="en-US" altLang="zh-CN">
                <a:solidFill>
                  <a:srgbClr val="333399"/>
                </a:solidFill>
              </a:rPr>
              <a:t>    </a:t>
            </a:r>
            <a:r>
              <a:rPr lang="zh-CN" altLang="en-US"/>
              <a:t>证明思路</a:t>
            </a:r>
            <a:r>
              <a:rPr lang="zh-CN" altLang="en-US">
                <a:solidFill>
                  <a:srgbClr val="333399"/>
                </a:solidFill>
              </a:rPr>
              <a:t>：</a:t>
            </a:r>
          </a:p>
        </p:txBody>
      </p:sp>
      <p:graphicFrame>
        <p:nvGraphicFramePr>
          <p:cNvPr id="155687" name="Object 39"/>
          <p:cNvGraphicFramePr>
            <a:graphicFrameLocks noChangeAspect="1"/>
          </p:cNvGraphicFramePr>
          <p:nvPr/>
        </p:nvGraphicFramePr>
        <p:xfrm>
          <a:off x="3657600" y="3860800"/>
          <a:ext cx="2560638" cy="153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863" name="VISIO" r:id="rId3" imgW="2561400" imgH="1532880" progId="Visio.Drawing.11">
                  <p:embed/>
                </p:oleObj>
              </mc:Choice>
              <mc:Fallback>
                <p:oleObj name="VISIO" r:id="rId3" imgW="2561400" imgH="1532880" progId="Visio.Drawing.11">
                  <p:embed/>
                  <p:pic>
                    <p:nvPicPr>
                      <p:cNvPr id="0" name="Picture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3860800"/>
                        <a:ext cx="2560638" cy="1533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688" name="Object 40"/>
          <p:cNvGraphicFramePr>
            <a:graphicFrameLocks noChangeAspect="1"/>
          </p:cNvGraphicFramePr>
          <p:nvPr/>
        </p:nvGraphicFramePr>
        <p:xfrm>
          <a:off x="3886200" y="3992563"/>
          <a:ext cx="2116138" cy="1316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864" name="Visio" r:id="rId5" imgW="2123756" imgH="1317817" progId="Visio.Drawing.11">
                  <p:embed/>
                </p:oleObj>
              </mc:Choice>
              <mc:Fallback>
                <p:oleObj name="Visio" r:id="rId5" imgW="2123756" imgH="1317817" progId="Visio.Drawing.11">
                  <p:embed/>
                  <p:pic>
                    <p:nvPicPr>
                      <p:cNvPr id="0" name="Picture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3992563"/>
                        <a:ext cx="2116138" cy="1316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689" name="Object 41"/>
          <p:cNvGraphicFramePr>
            <a:graphicFrameLocks noChangeAspect="1"/>
          </p:cNvGraphicFramePr>
          <p:nvPr/>
        </p:nvGraphicFramePr>
        <p:xfrm>
          <a:off x="6781800" y="4259263"/>
          <a:ext cx="515938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865" name="VISIO" r:id="rId7" imgW="516240" imgH="516240" progId="Visio.Drawing.11">
                  <p:embed/>
                </p:oleObj>
              </mc:Choice>
              <mc:Fallback>
                <p:oleObj name="VISIO" r:id="rId7" imgW="516240" imgH="516240" progId="Visio.Drawing.11">
                  <p:embed/>
                  <p:pic>
                    <p:nvPicPr>
                      <p:cNvPr id="0" name="Picture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4259263"/>
                        <a:ext cx="515938" cy="515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690" name="Object 42"/>
          <p:cNvGraphicFramePr>
            <a:graphicFrameLocks noChangeAspect="1"/>
          </p:cNvGraphicFramePr>
          <p:nvPr/>
        </p:nvGraphicFramePr>
        <p:xfrm>
          <a:off x="4016375" y="3203575"/>
          <a:ext cx="2994025" cy="126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866" name="VISIO" r:id="rId9" imgW="2993400" imgH="1267200" progId="Visio.Drawing.11">
                  <p:embed/>
                </p:oleObj>
              </mc:Choice>
              <mc:Fallback>
                <p:oleObj name="VISIO" r:id="rId9" imgW="2993400" imgH="1267200" progId="Visio.Drawing.11">
                  <p:embed/>
                  <p:pic>
                    <p:nvPicPr>
                      <p:cNvPr id="0" name="Picture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6375" y="3203575"/>
                        <a:ext cx="2994025" cy="1266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691" name="Object 43"/>
          <p:cNvGraphicFramePr>
            <a:graphicFrameLocks noChangeAspect="1"/>
          </p:cNvGraphicFramePr>
          <p:nvPr/>
        </p:nvGraphicFramePr>
        <p:xfrm>
          <a:off x="5410200" y="3871913"/>
          <a:ext cx="1517650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867" name="VISIO" r:id="rId11" imgW="1517040" imgH="750240" progId="Visio.Drawing.11">
                  <p:embed/>
                </p:oleObj>
              </mc:Choice>
              <mc:Fallback>
                <p:oleObj name="VISIO" r:id="rId11" imgW="1517040" imgH="750240" progId="Visio.Drawing.11">
                  <p:embed/>
                  <p:pic>
                    <p:nvPicPr>
                      <p:cNvPr id="0" name="Picture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3871913"/>
                        <a:ext cx="1517650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692" name="Object 44"/>
          <p:cNvGraphicFramePr>
            <a:graphicFrameLocks noChangeAspect="1"/>
          </p:cNvGraphicFramePr>
          <p:nvPr/>
        </p:nvGraphicFramePr>
        <p:xfrm>
          <a:off x="5867400" y="4470400"/>
          <a:ext cx="1098550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868" name="VISIO" r:id="rId13" imgW="1098360" imgH="676440" progId="Visio.Drawing.11">
                  <p:embed/>
                </p:oleObj>
              </mc:Choice>
              <mc:Fallback>
                <p:oleObj name="VISIO" r:id="rId13" imgW="1098360" imgH="676440" progId="Visio.Drawing.11">
                  <p:embed/>
                  <p:pic>
                    <p:nvPicPr>
                      <p:cNvPr id="0" name="Picture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4470400"/>
                        <a:ext cx="1098550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693" name="Object 45"/>
          <p:cNvGraphicFramePr>
            <a:graphicFrameLocks noChangeAspect="1"/>
          </p:cNvGraphicFramePr>
          <p:nvPr/>
        </p:nvGraphicFramePr>
        <p:xfrm>
          <a:off x="5105400" y="4622800"/>
          <a:ext cx="2079625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869" name="VISIO" r:id="rId15" imgW="2079000" imgH="1091520" progId="Visio.Drawing.11">
                  <p:embed/>
                </p:oleObj>
              </mc:Choice>
              <mc:Fallback>
                <p:oleObj name="VISIO" r:id="rId15" imgW="2079000" imgH="1091520" progId="Visio.Drawing.11">
                  <p:embed/>
                  <p:pic>
                    <p:nvPicPr>
                      <p:cNvPr id="0" name="Picture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4622800"/>
                        <a:ext cx="2079625" cy="109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694" name="Object 46"/>
          <p:cNvGraphicFramePr>
            <a:graphicFrameLocks noChangeAspect="1"/>
          </p:cNvGraphicFramePr>
          <p:nvPr/>
        </p:nvGraphicFramePr>
        <p:xfrm>
          <a:off x="1498600" y="4292600"/>
          <a:ext cx="2540000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870" name="Visio" r:id="rId17" imgW="2539594" imgH="516331" progId="Visio.Drawing.11">
                  <p:embed/>
                </p:oleObj>
              </mc:Choice>
              <mc:Fallback>
                <p:oleObj name="Visio" r:id="rId17" imgW="2539594" imgH="516331" progId="Visio.Drawing.11">
                  <p:embed/>
                  <p:pic>
                    <p:nvPicPr>
                      <p:cNvPr id="0" name="Picture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8600" y="4292600"/>
                        <a:ext cx="2540000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5696" name="Rectangle 48"/>
          <p:cNvSpPr>
            <a:spLocks noChangeArrowheads="1"/>
          </p:cNvSpPr>
          <p:nvPr/>
        </p:nvSpPr>
        <p:spPr bwMode="auto">
          <a:xfrm>
            <a:off x="1447800" y="5791200"/>
            <a:ext cx="6477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i="1">
                <a:solidFill>
                  <a:srgbClr val="333399"/>
                </a:solidFill>
                <a:ea typeface="华文行楷" pitchFamily="2" charset="-122"/>
              </a:rPr>
              <a:t>P</a:t>
            </a:r>
            <a:r>
              <a:rPr lang="en-US" altLang="zh-CN" i="1" baseline="-25000">
                <a:solidFill>
                  <a:srgbClr val="333399"/>
                </a:solidFill>
                <a:ea typeface="华文行楷" pitchFamily="2" charset="-122"/>
              </a:rPr>
              <a:t>F</a:t>
            </a:r>
            <a:r>
              <a:rPr lang="en-US" altLang="zh-CN">
                <a:solidFill>
                  <a:srgbClr val="333399"/>
                </a:solidFill>
                <a:ea typeface="华文行楷" pitchFamily="2" charset="-122"/>
              </a:rPr>
              <a:t> = (</a:t>
            </a:r>
            <a:r>
              <a:rPr lang="en-US" altLang="zh-CN" i="1">
                <a:solidFill>
                  <a:srgbClr val="333399"/>
                </a:solidFill>
                <a:ea typeface="华文行楷" pitchFamily="2" charset="-122"/>
              </a:rPr>
              <a:t>Q</a:t>
            </a:r>
            <a:r>
              <a:rPr lang="en-US" altLang="zh-CN">
                <a:solidFill>
                  <a:srgbClr val="333399"/>
                </a:solidFill>
                <a:ea typeface="华文行楷" pitchFamily="2" charset="-122"/>
                <a:sym typeface="Symbol" pitchFamily="18" charset="2"/>
              </a:rPr>
              <a:t></a:t>
            </a:r>
            <a:r>
              <a:rPr lang="en-US" altLang="zh-CN" i="1">
                <a:solidFill>
                  <a:srgbClr val="333399"/>
                </a:solidFill>
                <a:ea typeface="华文行楷" pitchFamily="2" charset="-122"/>
                <a:sym typeface="Symbol" pitchFamily="18" charset="2"/>
              </a:rPr>
              <a:t>{</a:t>
            </a:r>
            <a:r>
              <a:rPr lang="en-US" altLang="zh-CN" i="1">
                <a:solidFill>
                  <a:srgbClr val="333399"/>
                </a:solidFill>
                <a:ea typeface="华文行楷" pitchFamily="2" charset="-122"/>
              </a:rPr>
              <a:t>p</a:t>
            </a:r>
            <a:r>
              <a:rPr lang="en-US" altLang="zh-CN" i="1" baseline="-25000">
                <a:solidFill>
                  <a:srgbClr val="333399"/>
                </a:solidFill>
                <a:ea typeface="华文行楷" pitchFamily="2" charset="-122"/>
              </a:rPr>
              <a:t>0</a:t>
            </a:r>
            <a:r>
              <a:rPr lang="en-US" altLang="zh-CN" i="1">
                <a:solidFill>
                  <a:srgbClr val="333399"/>
                </a:solidFill>
                <a:ea typeface="华文行楷" pitchFamily="2" charset="-122"/>
                <a:sym typeface="Symbol" pitchFamily="18" charset="2"/>
              </a:rPr>
              <a:t>, </a:t>
            </a:r>
            <a:r>
              <a:rPr lang="en-US" altLang="zh-CN" i="1">
                <a:solidFill>
                  <a:srgbClr val="333399"/>
                </a:solidFill>
                <a:ea typeface="华文行楷" pitchFamily="2" charset="-122"/>
              </a:rPr>
              <a:t>p</a:t>
            </a:r>
            <a:r>
              <a:rPr lang="en-US" altLang="zh-CN" i="1" baseline="-25000">
                <a:solidFill>
                  <a:srgbClr val="333399"/>
                </a:solidFill>
                <a:ea typeface="华文行楷" pitchFamily="2" charset="-122"/>
              </a:rPr>
              <a:t>f </a:t>
            </a:r>
            <a:r>
              <a:rPr lang="en-US" altLang="zh-CN" i="1">
                <a:solidFill>
                  <a:srgbClr val="333399"/>
                </a:solidFill>
                <a:ea typeface="华文行楷" pitchFamily="2" charset="-122"/>
                <a:sym typeface="Symbol" pitchFamily="18" charset="2"/>
              </a:rPr>
              <a:t>}</a:t>
            </a:r>
            <a:r>
              <a:rPr lang="en-US" altLang="zh-CN" i="1">
                <a:solidFill>
                  <a:srgbClr val="333399"/>
                </a:solidFill>
                <a:ea typeface="华文行楷" pitchFamily="2" charset="-122"/>
              </a:rPr>
              <a:t>,</a:t>
            </a:r>
            <a:r>
              <a:rPr lang="en-US" altLang="zh-CN">
                <a:solidFill>
                  <a:srgbClr val="333399"/>
                </a:solidFill>
                <a:ea typeface="华文行楷" pitchFamily="2" charset="-122"/>
              </a:rPr>
              <a:t> </a:t>
            </a:r>
            <a:r>
              <a:rPr lang="en-US" altLang="zh-CN">
                <a:solidFill>
                  <a:srgbClr val="333399"/>
                </a:solidFill>
                <a:latin typeface="Times New Roman" pitchFamily="18" charset="0"/>
                <a:ea typeface="宋体" pitchFamily="2" charset="-122"/>
                <a:sym typeface="Symbol" pitchFamily="18" charset="2"/>
              </a:rPr>
              <a:t></a:t>
            </a:r>
            <a:r>
              <a:rPr lang="en-US" altLang="zh-CN" i="1">
                <a:solidFill>
                  <a:srgbClr val="333399"/>
                </a:solidFill>
                <a:ea typeface="华文行楷" pitchFamily="2" charset="-122"/>
              </a:rPr>
              <a:t>, </a:t>
            </a:r>
            <a:r>
              <a:rPr lang="en-US" altLang="zh-CN">
                <a:solidFill>
                  <a:srgbClr val="333399"/>
                </a:solidFill>
                <a:latin typeface="Times New Roman" pitchFamily="18" charset="0"/>
                <a:ea typeface="宋体" pitchFamily="2" charset="-122"/>
                <a:sym typeface="Symbol" pitchFamily="18" charset="2"/>
              </a:rPr>
              <a:t></a:t>
            </a:r>
            <a:r>
              <a:rPr lang="en-US" altLang="zh-CN">
                <a:solidFill>
                  <a:srgbClr val="333399"/>
                </a:solidFill>
                <a:ea typeface="华文行楷" pitchFamily="2" charset="-122"/>
                <a:sym typeface="Symbol" pitchFamily="18" charset="2"/>
              </a:rPr>
              <a:t></a:t>
            </a:r>
            <a:r>
              <a:rPr lang="en-US" altLang="zh-CN" i="1">
                <a:solidFill>
                  <a:srgbClr val="333399"/>
                </a:solidFill>
                <a:ea typeface="华文行楷" pitchFamily="2" charset="-122"/>
                <a:sym typeface="Symbol" pitchFamily="18" charset="2"/>
              </a:rPr>
              <a:t>{</a:t>
            </a:r>
            <a:r>
              <a:rPr lang="en-US" altLang="zh-CN" i="1">
                <a:solidFill>
                  <a:srgbClr val="333399"/>
                </a:solidFill>
                <a:ea typeface="华文行楷" pitchFamily="2" charset="-122"/>
              </a:rPr>
              <a:t>X</a:t>
            </a:r>
            <a:r>
              <a:rPr lang="en-US" altLang="zh-CN" i="1" baseline="-25000">
                <a:solidFill>
                  <a:srgbClr val="333399"/>
                </a:solidFill>
                <a:ea typeface="华文行楷" pitchFamily="2" charset="-122"/>
              </a:rPr>
              <a:t>0</a:t>
            </a:r>
            <a:r>
              <a:rPr lang="en-US" altLang="zh-CN" i="1">
                <a:solidFill>
                  <a:srgbClr val="333399"/>
                </a:solidFill>
                <a:ea typeface="华文行楷" pitchFamily="2" charset="-122"/>
                <a:sym typeface="Symbol" pitchFamily="18" charset="2"/>
              </a:rPr>
              <a:t>}</a:t>
            </a:r>
            <a:r>
              <a:rPr lang="en-US" altLang="zh-CN" i="1">
                <a:solidFill>
                  <a:srgbClr val="333399"/>
                </a:solidFill>
                <a:ea typeface="华文行楷" pitchFamily="2" charset="-122"/>
              </a:rPr>
              <a:t>, </a:t>
            </a:r>
            <a:r>
              <a:rPr lang="en-US" altLang="zh-CN" i="1">
                <a:solidFill>
                  <a:srgbClr val="333399"/>
                </a:solidFill>
                <a:ea typeface="华文行楷" pitchFamily="2" charset="-122"/>
                <a:sym typeface="Symbol" pitchFamily="18" charset="2"/>
              </a:rPr>
              <a:t></a:t>
            </a:r>
            <a:r>
              <a:rPr lang="en-US" altLang="zh-CN" i="1" baseline="-25000">
                <a:solidFill>
                  <a:srgbClr val="333399"/>
                </a:solidFill>
                <a:ea typeface="华文行楷" pitchFamily="2" charset="-122"/>
                <a:sym typeface="Symbol" pitchFamily="18" charset="2"/>
              </a:rPr>
              <a:t>F</a:t>
            </a:r>
            <a:r>
              <a:rPr lang="en-US" altLang="zh-CN" i="1">
                <a:solidFill>
                  <a:srgbClr val="333399"/>
                </a:solidFill>
                <a:ea typeface="华文行楷" pitchFamily="2" charset="-122"/>
              </a:rPr>
              <a:t>, p</a:t>
            </a:r>
            <a:r>
              <a:rPr lang="en-US" altLang="zh-CN" i="1" baseline="-25000">
                <a:solidFill>
                  <a:srgbClr val="333399"/>
                </a:solidFill>
                <a:ea typeface="华文行楷" pitchFamily="2" charset="-122"/>
              </a:rPr>
              <a:t>0 </a:t>
            </a:r>
            <a:r>
              <a:rPr lang="en-US" altLang="zh-CN" i="1">
                <a:solidFill>
                  <a:srgbClr val="333399"/>
                </a:solidFill>
                <a:ea typeface="华文行楷" pitchFamily="2" charset="-122"/>
              </a:rPr>
              <a:t>, X</a:t>
            </a:r>
            <a:r>
              <a:rPr lang="en-US" altLang="zh-CN" i="1" baseline="-25000">
                <a:solidFill>
                  <a:srgbClr val="333399"/>
                </a:solidFill>
                <a:ea typeface="华文行楷" pitchFamily="2" charset="-122"/>
              </a:rPr>
              <a:t>0 </a:t>
            </a:r>
            <a:r>
              <a:rPr lang="en-US" altLang="zh-CN" i="1">
                <a:solidFill>
                  <a:srgbClr val="333399"/>
                </a:solidFill>
                <a:ea typeface="华文行楷" pitchFamily="2" charset="-122"/>
              </a:rPr>
              <a:t>, </a:t>
            </a:r>
            <a:r>
              <a:rPr lang="en-US" altLang="zh-CN" i="1">
                <a:solidFill>
                  <a:srgbClr val="333399"/>
                </a:solidFill>
                <a:ea typeface="华文行楷" pitchFamily="2" charset="-122"/>
                <a:sym typeface="Symbol" pitchFamily="18" charset="2"/>
              </a:rPr>
              <a:t>{</a:t>
            </a:r>
            <a:r>
              <a:rPr lang="en-US" altLang="zh-CN" i="1">
                <a:solidFill>
                  <a:srgbClr val="333399"/>
                </a:solidFill>
                <a:ea typeface="华文行楷" pitchFamily="2" charset="-122"/>
              </a:rPr>
              <a:t>p</a:t>
            </a:r>
            <a:r>
              <a:rPr lang="en-US" altLang="zh-CN" i="1" baseline="-25000">
                <a:solidFill>
                  <a:srgbClr val="333399"/>
                </a:solidFill>
                <a:ea typeface="华文行楷" pitchFamily="2" charset="-122"/>
              </a:rPr>
              <a:t>f </a:t>
            </a:r>
            <a:r>
              <a:rPr lang="en-US" altLang="zh-CN" i="1">
                <a:solidFill>
                  <a:srgbClr val="333399"/>
                </a:solidFill>
                <a:ea typeface="华文行楷" pitchFamily="2" charset="-122"/>
                <a:sym typeface="Symbol" pitchFamily="18" charset="2"/>
              </a:rPr>
              <a:t>}</a:t>
            </a:r>
            <a:r>
              <a:rPr lang="en-US" altLang="zh-CN" i="1" baseline="-25000">
                <a:solidFill>
                  <a:srgbClr val="333399"/>
                </a:solidFill>
                <a:ea typeface="华文行楷" pitchFamily="2" charset="-122"/>
              </a:rPr>
              <a:t> </a:t>
            </a:r>
            <a:r>
              <a:rPr lang="en-US" altLang="zh-CN">
                <a:solidFill>
                  <a:srgbClr val="333399"/>
                </a:solidFill>
                <a:ea typeface="华文行楷" pitchFamily="2" charset="-122"/>
              </a:rPr>
              <a:t>)</a:t>
            </a:r>
          </a:p>
        </p:txBody>
      </p:sp>
      <p:sp>
        <p:nvSpPr>
          <p:cNvPr id="155697" name="Rectangle 49"/>
          <p:cNvSpPr>
            <a:spLocks noChangeArrowheads="1"/>
          </p:cNvSpPr>
          <p:nvPr/>
        </p:nvSpPr>
        <p:spPr bwMode="auto">
          <a:xfrm>
            <a:off x="1524000" y="228600"/>
            <a:ext cx="4248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zh-CN" altLang="en-US" sz="4000">
                <a:latin typeface="Times New Roman" pitchFamily="18" charset="0"/>
                <a:ea typeface="华文行楷" pitchFamily="2" charset="-122"/>
              </a:rPr>
              <a:t>两种定义的等价性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58E8DA-3F10-8747-83F3-05E1385851E9}"/>
              </a:ext>
            </a:extLst>
          </p:cNvPr>
          <p:cNvSpPr txBox="1"/>
          <p:nvPr/>
        </p:nvSpPr>
        <p:spPr>
          <a:xfrm>
            <a:off x="8388424" y="6381328"/>
            <a:ext cx="755576" cy="476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kumimoji="1" lang="zh-CN" altLang="en-US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55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5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56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5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155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5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5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55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55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8" dur="500"/>
                                        <p:tgtEl>
                                          <p:spTgt spid="155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696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97" name="Rectangle 49"/>
          <p:cNvSpPr>
            <a:spLocks noChangeArrowheads="1"/>
          </p:cNvSpPr>
          <p:nvPr/>
        </p:nvSpPr>
        <p:spPr bwMode="auto">
          <a:xfrm>
            <a:off x="1524000" y="228600"/>
            <a:ext cx="4248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zh-CN" altLang="en-US" sz="4000">
                <a:latin typeface="Times New Roman" pitchFamily="18" charset="0"/>
                <a:ea typeface="华文行楷" pitchFamily="2" charset="-122"/>
              </a:rPr>
              <a:t>两种定义的等价性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58E8DA-3F10-8747-83F3-05E1385851E9}"/>
              </a:ext>
            </a:extLst>
          </p:cNvPr>
          <p:cNvSpPr txBox="1"/>
          <p:nvPr/>
        </p:nvSpPr>
        <p:spPr>
          <a:xfrm>
            <a:off x="8388424" y="6381328"/>
            <a:ext cx="755576" cy="476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kumimoji="1" lang="zh-CN" altLang="en-US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02C36D-DDAC-3646-BCE2-9248A1439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484784"/>
            <a:ext cx="9144000" cy="475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23637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97" name="Rectangle 49"/>
          <p:cNvSpPr>
            <a:spLocks noChangeArrowheads="1"/>
          </p:cNvSpPr>
          <p:nvPr/>
        </p:nvSpPr>
        <p:spPr bwMode="auto">
          <a:xfrm>
            <a:off x="1524000" y="228600"/>
            <a:ext cx="4248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zh-CN" altLang="en-US" sz="4000">
                <a:latin typeface="Times New Roman" pitchFamily="18" charset="0"/>
                <a:ea typeface="华文行楷" pitchFamily="2" charset="-122"/>
              </a:rPr>
              <a:t>两种定义的等价性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58E8DA-3F10-8747-83F3-05E1385851E9}"/>
              </a:ext>
            </a:extLst>
          </p:cNvPr>
          <p:cNvSpPr txBox="1"/>
          <p:nvPr/>
        </p:nvSpPr>
        <p:spPr>
          <a:xfrm>
            <a:off x="8388424" y="6381328"/>
            <a:ext cx="755576" cy="476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kumimoji="1" lang="zh-CN" altLang="en-US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786718-A0E9-984F-9E17-41621C700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268760"/>
            <a:ext cx="9144000" cy="2909003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E29862BD-901D-FA45-8C5D-AEF44F7F55F8}"/>
              </a:ext>
            </a:extLst>
          </p:cNvPr>
          <p:cNvSpPr/>
          <p:nvPr/>
        </p:nvSpPr>
        <p:spPr bwMode="auto">
          <a:xfrm>
            <a:off x="4139952" y="5726401"/>
            <a:ext cx="432048" cy="432048"/>
          </a:xfrm>
          <a:prstGeom prst="ellips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9" name="弧 8">
            <a:extLst>
              <a:ext uri="{FF2B5EF4-FFF2-40B4-BE49-F238E27FC236}">
                <a16:creationId xmlns:a16="http://schemas.microsoft.com/office/drawing/2014/main" id="{671B6D2F-9730-764A-8B03-FC4A3F2C23D3}"/>
              </a:ext>
            </a:extLst>
          </p:cNvPr>
          <p:cNvSpPr/>
          <p:nvPr/>
        </p:nvSpPr>
        <p:spPr bwMode="auto">
          <a:xfrm rot="11190199">
            <a:off x="4162747" y="5315201"/>
            <a:ext cx="392274" cy="424801"/>
          </a:xfrm>
          <a:prstGeom prst="arc">
            <a:avLst>
              <a:gd name="adj1" fmla="val 17142475"/>
              <a:gd name="adj2" fmla="val 14430358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333B3159-14B9-5B40-94BA-1484647F6D48}"/>
              </a:ext>
            </a:extLst>
          </p:cNvPr>
          <p:cNvCxnSpPr>
            <a:endCxn id="6" idx="2"/>
          </p:cNvCxnSpPr>
          <p:nvPr/>
        </p:nvCxnSpPr>
        <p:spPr bwMode="auto">
          <a:xfrm>
            <a:off x="3491880" y="5942425"/>
            <a:ext cx="648072" cy="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B2BE1713-A624-F047-B3FA-151A4C88B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624" y="4988115"/>
            <a:ext cx="1585714" cy="24932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E9F2CD1-E8FC-4A44-BA59-D472DC0A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624" y="4653136"/>
            <a:ext cx="1815092" cy="24932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10C8852-3894-C545-A745-D26E905574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9917" y="5695103"/>
            <a:ext cx="1216315" cy="13149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CC74C4E-0AAB-1541-8271-C2CFB3716E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7819" y="5863546"/>
            <a:ext cx="1216315" cy="17532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FE47E24-0885-0646-876D-A236BF7380DB}"/>
              </a:ext>
            </a:extLst>
          </p:cNvPr>
          <p:cNvSpPr txBox="1"/>
          <p:nvPr/>
        </p:nvSpPr>
        <p:spPr>
          <a:xfrm>
            <a:off x="1187624" y="6353436"/>
            <a:ext cx="6624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注意：这个</a:t>
            </a:r>
            <a:r>
              <a:rPr kumimoji="1"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PDA</a:t>
            </a:r>
            <a:r>
              <a:rPr kumimoji="1"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用于检查匹配错误，而不是用来实现匹配。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B3EF8DC-6875-E349-9C78-02E2B8F05BFC}"/>
              </a:ext>
            </a:extLst>
          </p:cNvPr>
          <p:cNvSpPr/>
          <p:nvPr/>
        </p:nvSpPr>
        <p:spPr bwMode="auto">
          <a:xfrm>
            <a:off x="2771800" y="2132856"/>
            <a:ext cx="3442733" cy="44947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F27C2D8-1F41-AD49-884D-02DAF8295D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800" y="2203555"/>
            <a:ext cx="3478650" cy="26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98821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97" name="Rectangle 49"/>
          <p:cNvSpPr>
            <a:spLocks noChangeArrowheads="1"/>
          </p:cNvSpPr>
          <p:nvPr/>
        </p:nvSpPr>
        <p:spPr bwMode="auto">
          <a:xfrm>
            <a:off x="1524000" y="228600"/>
            <a:ext cx="4248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zh-CN" altLang="en-US" sz="4000">
                <a:latin typeface="Times New Roman" pitchFamily="18" charset="0"/>
                <a:ea typeface="华文行楷" pitchFamily="2" charset="-122"/>
              </a:rPr>
              <a:t>两种定义的等价性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58E8DA-3F10-8747-83F3-05E1385851E9}"/>
              </a:ext>
            </a:extLst>
          </p:cNvPr>
          <p:cNvSpPr txBox="1"/>
          <p:nvPr/>
        </p:nvSpPr>
        <p:spPr>
          <a:xfrm>
            <a:off x="8388424" y="6381328"/>
            <a:ext cx="755576" cy="476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kumimoji="1" lang="zh-CN" altLang="en-US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45AF6FD-07F5-5844-BDCA-9B2EEB5C2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5" y="1484784"/>
            <a:ext cx="9144000" cy="469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86251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60" name="Text Box 8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1042988" y="1625600"/>
            <a:ext cx="5715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/>
              <a:t> </a:t>
            </a:r>
            <a:r>
              <a:rPr lang="zh-CN" altLang="en-US" sz="3200"/>
              <a:t>下推自动机的基本概念</a:t>
            </a:r>
          </a:p>
        </p:txBody>
      </p:sp>
      <p:sp>
        <p:nvSpPr>
          <p:cNvPr id="202761" name="Text Box 9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1042988" y="2255838"/>
            <a:ext cx="6475412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dirty="0"/>
              <a:t> </a:t>
            </a:r>
            <a:r>
              <a:rPr lang="zh-CN" altLang="en-US" sz="3200"/>
              <a:t>下推自动机的语言：两种定义 </a:t>
            </a:r>
          </a:p>
        </p:txBody>
      </p:sp>
      <p:sp>
        <p:nvSpPr>
          <p:cNvPr id="202762" name="Text Box 10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1042988" y="2849563"/>
            <a:ext cx="57150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/>
              <a:t> </a:t>
            </a:r>
            <a:r>
              <a:rPr lang="zh-CN" altLang="en-US" sz="3200"/>
              <a:t>两种定义的等价性</a:t>
            </a:r>
          </a:p>
        </p:txBody>
      </p:sp>
      <p:sp>
        <p:nvSpPr>
          <p:cNvPr id="202763" name="Rectangle 11"/>
          <p:cNvSpPr>
            <a:spLocks noChangeArrowheads="1"/>
          </p:cNvSpPr>
          <p:nvPr/>
        </p:nvSpPr>
        <p:spPr bwMode="auto">
          <a:xfrm>
            <a:off x="1547813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buFontTx/>
              <a:buNone/>
            </a:pPr>
            <a:r>
              <a:rPr lang="zh-CN" altLang="en-US" sz="4000">
                <a:latin typeface="华文行楷" pitchFamily="2" charset="-122"/>
                <a:ea typeface="华文行楷" pitchFamily="2" charset="-122"/>
              </a:rPr>
              <a:t>下推自动机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585DAD4-164D-204E-83B4-2E34A5764439}"/>
              </a:ext>
            </a:extLst>
          </p:cNvPr>
          <p:cNvSpPr txBox="1"/>
          <p:nvPr/>
        </p:nvSpPr>
        <p:spPr>
          <a:xfrm>
            <a:off x="8388424" y="6381328"/>
            <a:ext cx="755576" cy="476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kumimoji="1" lang="zh-CN" altLang="en-US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97" name="Rectangle 49"/>
          <p:cNvSpPr>
            <a:spLocks noChangeArrowheads="1"/>
          </p:cNvSpPr>
          <p:nvPr/>
        </p:nvSpPr>
        <p:spPr bwMode="auto">
          <a:xfrm>
            <a:off x="1524000" y="228600"/>
            <a:ext cx="4248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zh-CN" altLang="en-US" sz="4000">
                <a:latin typeface="Times New Roman" pitchFamily="18" charset="0"/>
                <a:ea typeface="华文行楷" pitchFamily="2" charset="-122"/>
              </a:rPr>
              <a:t>两种定义的等价性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58E8DA-3F10-8747-83F3-05E1385851E9}"/>
              </a:ext>
            </a:extLst>
          </p:cNvPr>
          <p:cNvSpPr txBox="1"/>
          <p:nvPr/>
        </p:nvSpPr>
        <p:spPr>
          <a:xfrm>
            <a:off x="8388424" y="6381328"/>
            <a:ext cx="755576" cy="476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kumimoji="1" lang="zh-CN" altLang="en-US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DF107313-77F0-2A4A-A77D-05DF5C54D45A}"/>
              </a:ext>
            </a:extLst>
          </p:cNvPr>
          <p:cNvSpPr/>
          <p:nvPr/>
        </p:nvSpPr>
        <p:spPr bwMode="auto">
          <a:xfrm>
            <a:off x="4529219" y="3184510"/>
            <a:ext cx="432048" cy="432048"/>
          </a:xfrm>
          <a:prstGeom prst="ellips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6" name="弧 5">
            <a:extLst>
              <a:ext uri="{FF2B5EF4-FFF2-40B4-BE49-F238E27FC236}">
                <a16:creationId xmlns:a16="http://schemas.microsoft.com/office/drawing/2014/main" id="{004508BD-9F28-8946-B79F-4C6452E4D42F}"/>
              </a:ext>
            </a:extLst>
          </p:cNvPr>
          <p:cNvSpPr/>
          <p:nvPr/>
        </p:nvSpPr>
        <p:spPr bwMode="auto">
          <a:xfrm rot="11190199">
            <a:off x="4552014" y="2773310"/>
            <a:ext cx="392274" cy="424801"/>
          </a:xfrm>
          <a:prstGeom prst="arc">
            <a:avLst>
              <a:gd name="adj1" fmla="val 17142475"/>
              <a:gd name="adj2" fmla="val 14430358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C07E408-3418-994A-B7B8-5A22D4999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888" y="2091917"/>
            <a:ext cx="1585714" cy="24932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D905DE8-A378-E846-A374-81D46C84B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888" y="1756938"/>
            <a:ext cx="1815092" cy="24932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72CF254-6ADA-334B-8124-4895612C4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086" y="3321655"/>
            <a:ext cx="1216315" cy="175325"/>
          </a:xfrm>
          <a:prstGeom prst="rect">
            <a:avLst/>
          </a:prstGeom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id="{5F563A12-62AA-0F4E-92EF-E5949C62CBDD}"/>
              </a:ext>
            </a:extLst>
          </p:cNvPr>
          <p:cNvSpPr/>
          <p:nvPr/>
        </p:nvSpPr>
        <p:spPr bwMode="auto">
          <a:xfrm>
            <a:off x="4408230" y="5796481"/>
            <a:ext cx="432048" cy="432048"/>
          </a:xfrm>
          <a:prstGeom prst="ellips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14" name="弧 13">
            <a:extLst>
              <a:ext uri="{FF2B5EF4-FFF2-40B4-BE49-F238E27FC236}">
                <a16:creationId xmlns:a16="http://schemas.microsoft.com/office/drawing/2014/main" id="{4B1A4704-FFD4-C34F-94C8-DCB8F4E96A2C}"/>
              </a:ext>
            </a:extLst>
          </p:cNvPr>
          <p:cNvSpPr/>
          <p:nvPr/>
        </p:nvSpPr>
        <p:spPr bwMode="auto">
          <a:xfrm rot="11190199">
            <a:off x="4431025" y="5385281"/>
            <a:ext cx="392274" cy="424801"/>
          </a:xfrm>
          <a:prstGeom prst="arc">
            <a:avLst>
              <a:gd name="adj1" fmla="val 17142475"/>
              <a:gd name="adj2" fmla="val 14430358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B60F60F-5E2F-4149-BF68-71866A01F168}"/>
              </a:ext>
            </a:extLst>
          </p:cNvPr>
          <p:cNvCxnSpPr>
            <a:cxnSpLocks/>
            <a:stCxn id="21" idx="6"/>
            <a:endCxn id="13" idx="2"/>
          </p:cNvCxnSpPr>
          <p:nvPr/>
        </p:nvCxnSpPr>
        <p:spPr bwMode="auto">
          <a:xfrm>
            <a:off x="3275856" y="6012505"/>
            <a:ext cx="1132374" cy="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EE5508DE-DC99-3048-9E46-C5EC5447B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902" y="5058195"/>
            <a:ext cx="1585714" cy="24932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A83B3B2-CAE8-9B46-A7BE-E894A8BD6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902" y="4723216"/>
            <a:ext cx="1815092" cy="24932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26C18DF-27C5-0949-9D8F-F00DB1884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6097" y="5933626"/>
            <a:ext cx="1216315" cy="175325"/>
          </a:xfrm>
          <a:prstGeom prst="rect">
            <a:avLst/>
          </a:prstGeom>
        </p:spPr>
      </p:pic>
      <p:sp>
        <p:nvSpPr>
          <p:cNvPr id="21" name="椭圆 20">
            <a:extLst>
              <a:ext uri="{FF2B5EF4-FFF2-40B4-BE49-F238E27FC236}">
                <a16:creationId xmlns:a16="http://schemas.microsoft.com/office/drawing/2014/main" id="{AD39AB11-469D-A74F-AF0E-C92764AC73FE}"/>
              </a:ext>
            </a:extLst>
          </p:cNvPr>
          <p:cNvSpPr/>
          <p:nvPr/>
        </p:nvSpPr>
        <p:spPr bwMode="auto">
          <a:xfrm>
            <a:off x="2843808" y="5796481"/>
            <a:ext cx="432048" cy="432048"/>
          </a:xfrm>
          <a:prstGeom prst="ellips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4AED1D42-6446-314B-AD19-03B2B3DB4D13}"/>
              </a:ext>
            </a:extLst>
          </p:cNvPr>
          <p:cNvSpPr/>
          <p:nvPr/>
        </p:nvSpPr>
        <p:spPr bwMode="auto">
          <a:xfrm>
            <a:off x="5972652" y="5805264"/>
            <a:ext cx="432048" cy="432048"/>
          </a:xfrm>
          <a:prstGeom prst="ellips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Arial" pitchFamily="34" charset="0"/>
              <a:ea typeface="楷体_GB2312" pitchFamily="49" charset="-122"/>
            </a:endParaRPr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97B09955-5EF7-0943-99B8-9E6DE5893AEA}"/>
              </a:ext>
            </a:extLst>
          </p:cNvPr>
          <p:cNvCxnSpPr>
            <a:cxnSpLocks/>
          </p:cNvCxnSpPr>
          <p:nvPr/>
        </p:nvCxnSpPr>
        <p:spPr bwMode="auto">
          <a:xfrm>
            <a:off x="4840278" y="6021288"/>
            <a:ext cx="1132374" cy="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id="{D9716ECC-40F8-FF48-9FBE-DAFCCF313ADD}"/>
              </a:ext>
            </a:extLst>
          </p:cNvPr>
          <p:cNvSpPr/>
          <p:nvPr/>
        </p:nvSpPr>
        <p:spPr bwMode="auto">
          <a:xfrm>
            <a:off x="5993094" y="5839840"/>
            <a:ext cx="391164" cy="362896"/>
          </a:xfrm>
          <a:prstGeom prst="ellips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Arial" pitchFamily="34" charset="0"/>
              <a:ea typeface="楷体_GB2312" pitchFamily="49" charset="-122"/>
            </a:endParaRP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2819E960-4B5B-EB48-BB56-C8EC4D469992}"/>
              </a:ext>
            </a:extLst>
          </p:cNvPr>
          <p:cNvCxnSpPr/>
          <p:nvPr/>
        </p:nvCxnSpPr>
        <p:spPr bwMode="auto">
          <a:xfrm>
            <a:off x="2193387" y="6021288"/>
            <a:ext cx="648072" cy="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6" name="图片 25">
            <a:extLst>
              <a:ext uri="{FF2B5EF4-FFF2-40B4-BE49-F238E27FC236}">
                <a16:creationId xmlns:a16="http://schemas.microsoft.com/office/drawing/2014/main" id="{2B5102F5-24E9-8741-A4FA-533F68252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5531" y="5730734"/>
            <a:ext cx="1216315" cy="13149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C888F59-710E-7349-A672-1F66FF9843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7648" y="5932245"/>
            <a:ext cx="1274844" cy="1789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4DF2E69-EFF4-BF4C-BDA0-DDC8FB73E9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1773" y="5945088"/>
            <a:ext cx="1376604" cy="14882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1F1BD625-D6F4-3349-BE1E-451CA95AE1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4023" y="5694885"/>
            <a:ext cx="1836710" cy="22075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46CE1359-CC89-0744-8C8C-D1A6AB5B36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5481" y="5683564"/>
            <a:ext cx="1674594" cy="243400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0741F8A2-1781-E946-9016-FD8BE6E6F1A3}"/>
              </a:ext>
            </a:extLst>
          </p:cNvPr>
          <p:cNvSpPr txBox="1"/>
          <p:nvPr/>
        </p:nvSpPr>
        <p:spPr>
          <a:xfrm>
            <a:off x="899592" y="134076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空栈接受</a:t>
            </a:r>
            <a:endParaRPr kumimoji="1"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32D1648-1FAF-9B44-9209-BB0E62A4DD01}"/>
              </a:ext>
            </a:extLst>
          </p:cNvPr>
          <p:cNvSpPr txBox="1"/>
          <p:nvPr/>
        </p:nvSpPr>
        <p:spPr>
          <a:xfrm>
            <a:off x="967488" y="4077072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终态接受</a:t>
            </a:r>
            <a:endParaRPr kumimoji="1" lang="zh-CN" altLang="en-US" dirty="0"/>
          </a:p>
        </p:txBody>
      </p: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888BCE5A-BF21-C94F-9D80-A8F272A46889}"/>
              </a:ext>
            </a:extLst>
          </p:cNvPr>
          <p:cNvCxnSpPr>
            <a:cxnSpLocks/>
            <a:stCxn id="33" idx="6"/>
          </p:cNvCxnSpPr>
          <p:nvPr/>
        </p:nvCxnSpPr>
        <p:spPr bwMode="auto">
          <a:xfrm>
            <a:off x="3393107" y="3394529"/>
            <a:ext cx="1132374" cy="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46BF7DE7-35C8-8047-AA23-2240BCEF681C}"/>
              </a:ext>
            </a:extLst>
          </p:cNvPr>
          <p:cNvSpPr/>
          <p:nvPr/>
        </p:nvSpPr>
        <p:spPr bwMode="auto">
          <a:xfrm>
            <a:off x="2961059" y="3178505"/>
            <a:ext cx="432048" cy="432048"/>
          </a:xfrm>
          <a:prstGeom prst="ellips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Arial" pitchFamily="34" charset="0"/>
              <a:ea typeface="楷体_GB2312" pitchFamily="49" charset="-122"/>
            </a:endParaRP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62D1BD3F-F943-7E4C-A5FE-4288DD57F9BC}"/>
              </a:ext>
            </a:extLst>
          </p:cNvPr>
          <p:cNvCxnSpPr>
            <a:cxnSpLocks/>
          </p:cNvCxnSpPr>
          <p:nvPr/>
        </p:nvCxnSpPr>
        <p:spPr bwMode="auto">
          <a:xfrm>
            <a:off x="2310638" y="3403312"/>
            <a:ext cx="648072" cy="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35" name="图片 34">
            <a:extLst>
              <a:ext uri="{FF2B5EF4-FFF2-40B4-BE49-F238E27FC236}">
                <a16:creationId xmlns:a16="http://schemas.microsoft.com/office/drawing/2014/main" id="{5FF6B40D-521E-CD4D-97E5-7F862AB54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2782" y="3112758"/>
            <a:ext cx="1216315" cy="131494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77F24A31-45AD-6245-AC6A-8662EB78B3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4899" y="3314269"/>
            <a:ext cx="1274844" cy="178925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AF60F20F-5428-B843-8ED5-180CD8D892B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2118" t="9942"/>
          <a:stretch/>
        </p:blipFill>
        <p:spPr>
          <a:xfrm>
            <a:off x="3589174" y="3098857"/>
            <a:ext cx="1246802" cy="19881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AD9FA098-C661-1E4D-8F72-A027AFCF4C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35" r="64564" b="-1229"/>
          <a:stretch/>
        </p:blipFill>
        <p:spPr>
          <a:xfrm>
            <a:off x="3389277" y="3055466"/>
            <a:ext cx="216024" cy="25239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FA13C9BE-0D5E-F24D-AF41-F6FC103ED2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275" b="5038"/>
          <a:stretch/>
        </p:blipFill>
        <p:spPr>
          <a:xfrm>
            <a:off x="4042350" y="2419663"/>
            <a:ext cx="709206" cy="236765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C0E4ED19-8980-BF4E-AD1D-8C2C14F7168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0865"/>
          <a:stretch/>
        </p:blipFill>
        <p:spPr>
          <a:xfrm>
            <a:off x="4751556" y="2419255"/>
            <a:ext cx="990268" cy="2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38461"/>
      </p:ext>
    </p:extLst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51" name="Rectangle 23"/>
          <p:cNvSpPr>
            <a:spLocks noChangeArrowheads="1"/>
          </p:cNvSpPr>
          <p:nvPr/>
        </p:nvSpPr>
        <p:spPr bwMode="auto">
          <a:xfrm>
            <a:off x="685800" y="1295400"/>
            <a:ext cx="8305800" cy="191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2800"/>
              <a:t> </a:t>
            </a:r>
            <a:r>
              <a:rPr lang="zh-CN" altLang="en-US" sz="2800"/>
              <a:t>从终态接受到空栈接受</a:t>
            </a:r>
            <a:endParaRPr lang="zh-CN" altLang="en-US"/>
          </a:p>
          <a:p>
            <a:endParaRPr lang="zh-CN" altLang="en-US" sz="1000"/>
          </a:p>
          <a:p>
            <a:r>
              <a:rPr lang="zh-CN" altLang="en-US">
                <a:solidFill>
                  <a:srgbClr val="333399"/>
                </a:solidFill>
              </a:rPr>
              <a:t>    设 </a:t>
            </a:r>
            <a:r>
              <a:rPr lang="en-US" altLang="zh-CN" i="1">
                <a:solidFill>
                  <a:srgbClr val="333399"/>
                </a:solidFill>
              </a:rPr>
              <a:t>PDA  P</a:t>
            </a:r>
            <a:r>
              <a:rPr lang="en-US" altLang="zh-CN" i="1" baseline="-25000">
                <a:solidFill>
                  <a:srgbClr val="333399"/>
                </a:solidFill>
              </a:rPr>
              <a:t>F</a:t>
            </a:r>
            <a:r>
              <a:rPr lang="en-US" altLang="zh-CN">
                <a:solidFill>
                  <a:srgbClr val="333399"/>
                </a:solidFill>
              </a:rPr>
              <a:t>=(</a:t>
            </a:r>
            <a:r>
              <a:rPr lang="en-US" altLang="zh-CN" i="1">
                <a:solidFill>
                  <a:srgbClr val="333399"/>
                </a:solidFill>
              </a:rPr>
              <a:t>Q,</a:t>
            </a:r>
            <a:r>
              <a:rPr lang="en-US" altLang="zh-CN">
                <a:solidFill>
                  <a:srgbClr val="333399"/>
                </a:solidFill>
              </a:rPr>
              <a:t> </a:t>
            </a:r>
            <a:r>
              <a:rPr lang="en-US" altLang="zh-CN">
                <a:solidFill>
                  <a:srgbClr val="333399"/>
                </a:solidFill>
                <a:sym typeface="Symbol" pitchFamily="18" charset="2"/>
              </a:rPr>
              <a:t></a:t>
            </a:r>
            <a:r>
              <a:rPr lang="en-US" altLang="zh-CN" i="1">
                <a:solidFill>
                  <a:srgbClr val="333399"/>
                </a:solidFill>
              </a:rPr>
              <a:t>, </a:t>
            </a:r>
            <a:r>
              <a:rPr lang="en-US" altLang="zh-CN">
                <a:solidFill>
                  <a:srgbClr val="333399"/>
                </a:solidFill>
                <a:sym typeface="Symbol" pitchFamily="18" charset="2"/>
              </a:rPr>
              <a:t></a:t>
            </a:r>
            <a:r>
              <a:rPr lang="en-US" altLang="zh-CN" i="1">
                <a:solidFill>
                  <a:srgbClr val="333399"/>
                </a:solidFill>
              </a:rPr>
              <a:t>, 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</a:t>
            </a:r>
            <a:r>
              <a:rPr lang="en-US" altLang="zh-CN" i="1" baseline="-25000">
                <a:solidFill>
                  <a:srgbClr val="333399"/>
                </a:solidFill>
                <a:sym typeface="Symbol" pitchFamily="18" charset="2"/>
              </a:rPr>
              <a:t>F</a:t>
            </a:r>
            <a:r>
              <a:rPr lang="en-US" altLang="zh-CN" i="1">
                <a:solidFill>
                  <a:srgbClr val="333399"/>
                </a:solidFill>
              </a:rPr>
              <a:t>, q</a:t>
            </a:r>
            <a:r>
              <a:rPr lang="en-US" altLang="zh-CN" i="1" baseline="-25000">
                <a:solidFill>
                  <a:srgbClr val="333399"/>
                </a:solidFill>
              </a:rPr>
              <a:t>0 </a:t>
            </a:r>
            <a:r>
              <a:rPr lang="en-US" altLang="zh-CN" i="1">
                <a:solidFill>
                  <a:srgbClr val="333399"/>
                </a:solidFill>
              </a:rPr>
              <a:t>, Z</a:t>
            </a:r>
            <a:r>
              <a:rPr lang="en-US" altLang="zh-CN" i="1" baseline="-25000">
                <a:solidFill>
                  <a:srgbClr val="333399"/>
                </a:solidFill>
              </a:rPr>
              <a:t>0 </a:t>
            </a:r>
            <a:r>
              <a:rPr lang="en-US" altLang="zh-CN" i="1">
                <a:solidFill>
                  <a:srgbClr val="333399"/>
                </a:solidFill>
              </a:rPr>
              <a:t>, F</a:t>
            </a:r>
            <a:r>
              <a:rPr lang="en-US" altLang="zh-CN" i="1" baseline="-25000">
                <a:solidFill>
                  <a:srgbClr val="333399"/>
                </a:solidFill>
              </a:rPr>
              <a:t> </a:t>
            </a:r>
            <a:r>
              <a:rPr lang="en-US" altLang="zh-CN">
                <a:solidFill>
                  <a:srgbClr val="333399"/>
                </a:solidFill>
              </a:rPr>
              <a:t>), </a:t>
            </a:r>
            <a:r>
              <a:rPr lang="en-US" altLang="zh-CN" i="1">
                <a:solidFill>
                  <a:srgbClr val="333399"/>
                </a:solidFill>
              </a:rPr>
              <a:t>L=L(P</a:t>
            </a:r>
            <a:r>
              <a:rPr lang="en-US" altLang="zh-CN" i="1" baseline="-25000">
                <a:solidFill>
                  <a:srgbClr val="333399"/>
                </a:solidFill>
              </a:rPr>
              <a:t>F</a:t>
            </a:r>
            <a:r>
              <a:rPr lang="en-US" altLang="zh-CN" i="1">
                <a:solidFill>
                  <a:srgbClr val="333399"/>
                </a:solidFill>
              </a:rPr>
              <a:t>), </a:t>
            </a:r>
            <a:r>
              <a:rPr lang="zh-CN" altLang="en-US">
                <a:solidFill>
                  <a:srgbClr val="333399"/>
                </a:solidFill>
              </a:rPr>
              <a:t>则存在</a:t>
            </a:r>
            <a:r>
              <a:rPr lang="en-US" altLang="zh-CN" i="1">
                <a:solidFill>
                  <a:srgbClr val="333399"/>
                </a:solidFill>
              </a:rPr>
              <a:t>PDA</a:t>
            </a:r>
          </a:p>
          <a:p>
            <a:r>
              <a:rPr lang="en-US" altLang="zh-CN" i="1">
                <a:solidFill>
                  <a:srgbClr val="333399"/>
                </a:solidFill>
              </a:rPr>
              <a:t>    P</a:t>
            </a:r>
            <a:r>
              <a:rPr lang="en-US" altLang="zh-CN" i="1" baseline="-25000">
                <a:solidFill>
                  <a:srgbClr val="333399"/>
                </a:solidFill>
              </a:rPr>
              <a:t>N</a:t>
            </a:r>
            <a:r>
              <a:rPr lang="en-US" altLang="zh-CN">
                <a:solidFill>
                  <a:srgbClr val="333399"/>
                </a:solidFill>
              </a:rPr>
              <a:t> </a:t>
            </a:r>
            <a:r>
              <a:rPr lang="en-US" altLang="zh-CN" i="1">
                <a:solidFill>
                  <a:srgbClr val="333399"/>
                </a:solidFill>
              </a:rPr>
              <a:t>, </a:t>
            </a:r>
            <a:r>
              <a:rPr lang="zh-CN" altLang="en-US">
                <a:solidFill>
                  <a:srgbClr val="333399"/>
                </a:solidFill>
              </a:rPr>
              <a:t>满足</a:t>
            </a:r>
            <a:r>
              <a:rPr lang="en-US" altLang="zh-CN" i="1">
                <a:solidFill>
                  <a:srgbClr val="333399"/>
                </a:solidFill>
              </a:rPr>
              <a:t>L=N(P</a:t>
            </a:r>
            <a:r>
              <a:rPr lang="en-US" altLang="zh-CN" i="1" baseline="-25000">
                <a:solidFill>
                  <a:srgbClr val="333399"/>
                </a:solidFill>
              </a:rPr>
              <a:t>N</a:t>
            </a:r>
            <a:r>
              <a:rPr lang="en-US" altLang="zh-CN" i="1">
                <a:solidFill>
                  <a:srgbClr val="333399"/>
                </a:solidFill>
              </a:rPr>
              <a:t>)</a:t>
            </a:r>
            <a:r>
              <a:rPr lang="en-US" altLang="zh-CN">
                <a:solidFill>
                  <a:srgbClr val="333399"/>
                </a:solidFill>
              </a:rPr>
              <a:t> .</a:t>
            </a:r>
          </a:p>
          <a:p>
            <a:endParaRPr lang="en-US" altLang="zh-CN" sz="1000">
              <a:solidFill>
                <a:srgbClr val="333399"/>
              </a:solidFill>
            </a:endParaRPr>
          </a:p>
          <a:p>
            <a:r>
              <a:rPr lang="en-US" altLang="zh-CN">
                <a:solidFill>
                  <a:srgbClr val="333399"/>
                </a:solidFill>
              </a:rPr>
              <a:t>    </a:t>
            </a:r>
            <a:r>
              <a:rPr lang="zh-CN" altLang="en-US"/>
              <a:t>证明思路</a:t>
            </a:r>
            <a:r>
              <a:rPr lang="zh-CN" altLang="en-US">
                <a:solidFill>
                  <a:srgbClr val="333399"/>
                </a:solidFill>
              </a:rPr>
              <a:t>：</a:t>
            </a:r>
          </a:p>
        </p:txBody>
      </p:sp>
      <p:graphicFrame>
        <p:nvGraphicFramePr>
          <p:cNvPr id="176155" name="Object 27"/>
          <p:cNvGraphicFramePr>
            <a:graphicFrameLocks noChangeAspect="1"/>
          </p:cNvGraphicFramePr>
          <p:nvPr/>
        </p:nvGraphicFramePr>
        <p:xfrm>
          <a:off x="3649663" y="3429000"/>
          <a:ext cx="2560637" cy="153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359" name="VISIO" r:id="rId3" imgW="2561400" imgH="1532880" progId="Visio.Drawing.11">
                  <p:embed/>
                </p:oleObj>
              </mc:Choice>
              <mc:Fallback>
                <p:oleObj name="VISIO" r:id="rId3" imgW="2561400" imgH="1532880" progId="Visio.Drawing.11">
                  <p:embed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9663" y="3429000"/>
                        <a:ext cx="2560637" cy="1533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158" name="Object 30"/>
          <p:cNvGraphicFramePr>
            <a:graphicFrameLocks noChangeAspect="1"/>
          </p:cNvGraphicFramePr>
          <p:nvPr/>
        </p:nvGraphicFramePr>
        <p:xfrm>
          <a:off x="1460500" y="3886200"/>
          <a:ext cx="2540000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360" name="VISIO" r:id="rId5" imgW="2539800" imgH="516240" progId="Visio.Drawing.11">
                  <p:embed/>
                </p:oleObj>
              </mc:Choice>
              <mc:Fallback>
                <p:oleObj name="VISIO" r:id="rId5" imgW="2539800" imgH="516240" progId="Visio.Drawing.11">
                  <p:embed/>
                  <p:pic>
                    <p:nvPicPr>
                      <p:cNvPr id="0" name="Picture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0500" y="3886200"/>
                        <a:ext cx="2540000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159" name="Object 31"/>
          <p:cNvGraphicFramePr>
            <a:graphicFrameLocks noChangeAspect="1"/>
          </p:cNvGraphicFramePr>
          <p:nvPr/>
        </p:nvGraphicFramePr>
        <p:xfrm>
          <a:off x="3848100" y="3886200"/>
          <a:ext cx="515938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361" name="VISIO" r:id="rId7" imgW="516240" imgH="516240" progId="Visio.Drawing.11">
                  <p:embed/>
                </p:oleObj>
              </mc:Choice>
              <mc:Fallback>
                <p:oleObj name="VISIO" r:id="rId7" imgW="516240" imgH="516240" progId="Visio.Drawing.11">
                  <p:embed/>
                  <p:pic>
                    <p:nvPicPr>
                      <p:cNvPr id="0" name="Picture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8100" y="3886200"/>
                        <a:ext cx="515938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160" name="Object 32"/>
          <p:cNvGraphicFramePr>
            <a:graphicFrameLocks noChangeAspect="1"/>
          </p:cNvGraphicFramePr>
          <p:nvPr/>
        </p:nvGraphicFramePr>
        <p:xfrm>
          <a:off x="5448300" y="3751263"/>
          <a:ext cx="515938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362" name="VISIO" r:id="rId9" imgW="516240" imgH="516240" progId="Visio.Drawing.11">
                  <p:embed/>
                </p:oleObj>
              </mc:Choice>
              <mc:Fallback>
                <p:oleObj name="VISIO" r:id="rId9" imgW="516240" imgH="516240" progId="Visio.Drawing.11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8300" y="3751263"/>
                        <a:ext cx="515938" cy="515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163" name="Rectangle 35"/>
          <p:cNvSpPr>
            <a:spLocks noChangeArrowheads="1"/>
          </p:cNvSpPr>
          <p:nvPr/>
        </p:nvSpPr>
        <p:spPr bwMode="auto">
          <a:xfrm>
            <a:off x="1447800" y="5410200"/>
            <a:ext cx="6477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i="1">
                <a:solidFill>
                  <a:srgbClr val="333399"/>
                </a:solidFill>
                <a:ea typeface="华文行楷" pitchFamily="2" charset="-122"/>
              </a:rPr>
              <a:t>P</a:t>
            </a:r>
            <a:r>
              <a:rPr lang="en-US" altLang="zh-CN" i="1" baseline="-25000">
                <a:solidFill>
                  <a:srgbClr val="333399"/>
                </a:solidFill>
                <a:ea typeface="华文行楷" pitchFamily="2" charset="-122"/>
              </a:rPr>
              <a:t>N</a:t>
            </a:r>
            <a:r>
              <a:rPr lang="en-US" altLang="zh-CN">
                <a:solidFill>
                  <a:srgbClr val="333399"/>
                </a:solidFill>
                <a:ea typeface="华文行楷" pitchFamily="2" charset="-122"/>
              </a:rPr>
              <a:t> = (</a:t>
            </a:r>
            <a:r>
              <a:rPr lang="en-US" altLang="zh-CN" i="1">
                <a:solidFill>
                  <a:srgbClr val="333399"/>
                </a:solidFill>
                <a:ea typeface="华文行楷" pitchFamily="2" charset="-122"/>
              </a:rPr>
              <a:t>Q</a:t>
            </a:r>
            <a:r>
              <a:rPr lang="en-US" altLang="zh-CN">
                <a:solidFill>
                  <a:srgbClr val="333399"/>
                </a:solidFill>
                <a:ea typeface="华文行楷" pitchFamily="2" charset="-122"/>
                <a:sym typeface="Symbol" pitchFamily="18" charset="2"/>
              </a:rPr>
              <a:t></a:t>
            </a:r>
            <a:r>
              <a:rPr lang="en-US" altLang="zh-CN" i="1">
                <a:solidFill>
                  <a:srgbClr val="333399"/>
                </a:solidFill>
                <a:ea typeface="华文行楷" pitchFamily="2" charset="-122"/>
                <a:sym typeface="Symbol" pitchFamily="18" charset="2"/>
              </a:rPr>
              <a:t>{</a:t>
            </a:r>
            <a:r>
              <a:rPr lang="en-US" altLang="zh-CN" i="1">
                <a:solidFill>
                  <a:srgbClr val="333399"/>
                </a:solidFill>
                <a:ea typeface="华文行楷" pitchFamily="2" charset="-122"/>
              </a:rPr>
              <a:t>p</a:t>
            </a:r>
            <a:r>
              <a:rPr lang="en-US" altLang="zh-CN" i="1" baseline="-25000">
                <a:solidFill>
                  <a:srgbClr val="333399"/>
                </a:solidFill>
                <a:ea typeface="华文行楷" pitchFamily="2" charset="-122"/>
              </a:rPr>
              <a:t>0</a:t>
            </a:r>
            <a:r>
              <a:rPr lang="en-US" altLang="zh-CN" i="1">
                <a:solidFill>
                  <a:srgbClr val="333399"/>
                </a:solidFill>
                <a:ea typeface="华文行楷" pitchFamily="2" charset="-122"/>
                <a:sym typeface="Symbol" pitchFamily="18" charset="2"/>
              </a:rPr>
              <a:t>, </a:t>
            </a:r>
            <a:r>
              <a:rPr lang="en-US" altLang="zh-CN" i="1">
                <a:solidFill>
                  <a:srgbClr val="333399"/>
                </a:solidFill>
                <a:ea typeface="华文行楷" pitchFamily="2" charset="-122"/>
              </a:rPr>
              <a:t>p</a:t>
            </a:r>
            <a:r>
              <a:rPr lang="en-US" altLang="zh-CN" i="1" baseline="-25000">
                <a:solidFill>
                  <a:srgbClr val="333399"/>
                </a:solidFill>
                <a:ea typeface="华文行楷" pitchFamily="2" charset="-122"/>
              </a:rPr>
              <a:t> </a:t>
            </a:r>
            <a:r>
              <a:rPr lang="en-US" altLang="zh-CN" i="1">
                <a:solidFill>
                  <a:srgbClr val="333399"/>
                </a:solidFill>
                <a:ea typeface="华文行楷" pitchFamily="2" charset="-122"/>
                <a:sym typeface="Symbol" pitchFamily="18" charset="2"/>
              </a:rPr>
              <a:t>}</a:t>
            </a:r>
            <a:r>
              <a:rPr lang="en-US" altLang="zh-CN" i="1">
                <a:solidFill>
                  <a:srgbClr val="333399"/>
                </a:solidFill>
                <a:ea typeface="华文行楷" pitchFamily="2" charset="-122"/>
              </a:rPr>
              <a:t>,</a:t>
            </a:r>
            <a:r>
              <a:rPr lang="en-US" altLang="zh-CN">
                <a:solidFill>
                  <a:srgbClr val="333399"/>
                </a:solidFill>
                <a:ea typeface="华文行楷" pitchFamily="2" charset="-122"/>
              </a:rPr>
              <a:t> </a:t>
            </a:r>
            <a:r>
              <a:rPr lang="en-US" altLang="zh-CN">
                <a:solidFill>
                  <a:srgbClr val="333399"/>
                </a:solidFill>
                <a:latin typeface="Times New Roman" pitchFamily="18" charset="0"/>
                <a:ea typeface="宋体" pitchFamily="2" charset="-122"/>
                <a:sym typeface="Symbol" pitchFamily="18" charset="2"/>
              </a:rPr>
              <a:t></a:t>
            </a:r>
            <a:r>
              <a:rPr lang="en-US" altLang="zh-CN" i="1">
                <a:solidFill>
                  <a:srgbClr val="333399"/>
                </a:solidFill>
                <a:ea typeface="华文行楷" pitchFamily="2" charset="-122"/>
              </a:rPr>
              <a:t>, </a:t>
            </a:r>
            <a:r>
              <a:rPr lang="en-US" altLang="zh-CN">
                <a:solidFill>
                  <a:srgbClr val="333399"/>
                </a:solidFill>
                <a:latin typeface="Times New Roman" pitchFamily="18" charset="0"/>
                <a:ea typeface="宋体" pitchFamily="2" charset="-122"/>
                <a:sym typeface="Symbol" pitchFamily="18" charset="2"/>
              </a:rPr>
              <a:t></a:t>
            </a:r>
            <a:r>
              <a:rPr lang="en-US" altLang="zh-CN">
                <a:solidFill>
                  <a:srgbClr val="333399"/>
                </a:solidFill>
                <a:ea typeface="华文行楷" pitchFamily="2" charset="-122"/>
                <a:sym typeface="Symbol" pitchFamily="18" charset="2"/>
              </a:rPr>
              <a:t></a:t>
            </a:r>
            <a:r>
              <a:rPr lang="en-US" altLang="zh-CN" i="1">
                <a:solidFill>
                  <a:srgbClr val="333399"/>
                </a:solidFill>
                <a:ea typeface="华文行楷" pitchFamily="2" charset="-122"/>
                <a:sym typeface="Symbol" pitchFamily="18" charset="2"/>
              </a:rPr>
              <a:t>{</a:t>
            </a:r>
            <a:r>
              <a:rPr lang="en-US" altLang="zh-CN" i="1">
                <a:solidFill>
                  <a:srgbClr val="333399"/>
                </a:solidFill>
                <a:ea typeface="华文行楷" pitchFamily="2" charset="-122"/>
              </a:rPr>
              <a:t>X</a:t>
            </a:r>
            <a:r>
              <a:rPr lang="en-US" altLang="zh-CN" i="1" baseline="-25000">
                <a:solidFill>
                  <a:srgbClr val="333399"/>
                </a:solidFill>
                <a:ea typeface="华文行楷" pitchFamily="2" charset="-122"/>
              </a:rPr>
              <a:t>0</a:t>
            </a:r>
            <a:r>
              <a:rPr lang="en-US" altLang="zh-CN" i="1">
                <a:solidFill>
                  <a:srgbClr val="333399"/>
                </a:solidFill>
                <a:ea typeface="华文行楷" pitchFamily="2" charset="-122"/>
                <a:sym typeface="Symbol" pitchFamily="18" charset="2"/>
              </a:rPr>
              <a:t>}</a:t>
            </a:r>
            <a:r>
              <a:rPr lang="en-US" altLang="zh-CN" i="1">
                <a:solidFill>
                  <a:srgbClr val="333399"/>
                </a:solidFill>
                <a:ea typeface="华文行楷" pitchFamily="2" charset="-122"/>
              </a:rPr>
              <a:t>, </a:t>
            </a:r>
            <a:r>
              <a:rPr lang="en-US" altLang="zh-CN" i="1">
                <a:solidFill>
                  <a:srgbClr val="333399"/>
                </a:solidFill>
                <a:ea typeface="华文行楷" pitchFamily="2" charset="-122"/>
                <a:sym typeface="Symbol" pitchFamily="18" charset="2"/>
              </a:rPr>
              <a:t></a:t>
            </a:r>
            <a:r>
              <a:rPr lang="en-US" altLang="zh-CN" i="1" baseline="-25000">
                <a:solidFill>
                  <a:srgbClr val="333399"/>
                </a:solidFill>
                <a:ea typeface="华文行楷" pitchFamily="2" charset="-122"/>
                <a:sym typeface="Symbol" pitchFamily="18" charset="2"/>
              </a:rPr>
              <a:t>N</a:t>
            </a:r>
            <a:r>
              <a:rPr lang="en-US" altLang="zh-CN" i="1">
                <a:solidFill>
                  <a:srgbClr val="333399"/>
                </a:solidFill>
                <a:ea typeface="华文行楷" pitchFamily="2" charset="-122"/>
              </a:rPr>
              <a:t>, p</a:t>
            </a:r>
            <a:r>
              <a:rPr lang="en-US" altLang="zh-CN" i="1" baseline="-25000">
                <a:solidFill>
                  <a:srgbClr val="333399"/>
                </a:solidFill>
                <a:ea typeface="华文行楷" pitchFamily="2" charset="-122"/>
              </a:rPr>
              <a:t>0 </a:t>
            </a:r>
            <a:r>
              <a:rPr lang="en-US" altLang="zh-CN" i="1">
                <a:solidFill>
                  <a:srgbClr val="333399"/>
                </a:solidFill>
                <a:ea typeface="华文行楷" pitchFamily="2" charset="-122"/>
              </a:rPr>
              <a:t>, X</a:t>
            </a:r>
            <a:r>
              <a:rPr lang="en-US" altLang="zh-CN" i="1" baseline="-25000">
                <a:solidFill>
                  <a:srgbClr val="333399"/>
                </a:solidFill>
                <a:ea typeface="华文行楷" pitchFamily="2" charset="-122"/>
              </a:rPr>
              <a:t>0</a:t>
            </a:r>
            <a:r>
              <a:rPr lang="en-US" altLang="zh-CN">
                <a:solidFill>
                  <a:srgbClr val="333399"/>
                </a:solidFill>
                <a:ea typeface="华文行楷" pitchFamily="2" charset="-122"/>
              </a:rPr>
              <a:t>)</a:t>
            </a:r>
          </a:p>
        </p:txBody>
      </p:sp>
      <p:sp>
        <p:nvSpPr>
          <p:cNvPr id="176164" name="Rectangle 36"/>
          <p:cNvSpPr>
            <a:spLocks noChangeArrowheads="1"/>
          </p:cNvSpPr>
          <p:nvPr/>
        </p:nvSpPr>
        <p:spPr bwMode="auto">
          <a:xfrm>
            <a:off x="1524000" y="228600"/>
            <a:ext cx="4248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zh-CN" altLang="en-US" sz="4000">
                <a:latin typeface="Times New Roman" pitchFamily="18" charset="0"/>
                <a:ea typeface="华文行楷" pitchFamily="2" charset="-122"/>
              </a:rPr>
              <a:t>两种定义的等价性</a:t>
            </a:r>
          </a:p>
        </p:txBody>
      </p:sp>
      <p:graphicFrame>
        <p:nvGraphicFramePr>
          <p:cNvPr id="176165" name="Object 37"/>
          <p:cNvGraphicFramePr>
            <a:graphicFrameLocks noChangeAspect="1"/>
          </p:cNvGraphicFramePr>
          <p:nvPr/>
        </p:nvGraphicFramePr>
        <p:xfrm>
          <a:off x="5222875" y="4295775"/>
          <a:ext cx="50165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363" name="Visio" r:id="rId11" imgW="501091" imgH="501091" progId="Visio.Drawing.11">
                  <p:embed/>
                </p:oleObj>
              </mc:Choice>
              <mc:Fallback>
                <p:oleObj name="Visio" r:id="rId11" imgW="501091" imgH="501091" progId="Visio.Drawing.11">
                  <p:embed/>
                  <p:pic>
                    <p:nvPicPr>
                      <p:cNvPr id="0" name="Picture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2875" y="4295775"/>
                        <a:ext cx="501650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166" name="Object 38"/>
          <p:cNvGraphicFramePr>
            <a:graphicFrameLocks noChangeAspect="1"/>
          </p:cNvGraphicFramePr>
          <p:nvPr/>
        </p:nvGraphicFramePr>
        <p:xfrm>
          <a:off x="5651500" y="4206875"/>
          <a:ext cx="1401763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364" name="Visio" r:id="rId13" imgW="1401775" imgH="445618" progId="Visio.Drawing.11">
                  <p:embed/>
                </p:oleObj>
              </mc:Choice>
              <mc:Fallback>
                <p:oleObj name="Visio" r:id="rId13" imgW="1401775" imgH="445618" progId="Visio.Drawing.11">
                  <p:embed/>
                  <p:pic>
                    <p:nvPicPr>
                      <p:cNvPr id="0" name="Picture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4206875"/>
                        <a:ext cx="1401763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167" name="Object 39"/>
          <p:cNvGraphicFramePr>
            <a:graphicFrameLocks noChangeAspect="1"/>
          </p:cNvGraphicFramePr>
          <p:nvPr/>
        </p:nvGraphicFramePr>
        <p:xfrm>
          <a:off x="6877050" y="3933825"/>
          <a:ext cx="50165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365" name="Visio" r:id="rId15" imgW="501091" imgH="501091" progId="Visio.Drawing.11">
                  <p:embed/>
                </p:oleObj>
              </mc:Choice>
              <mc:Fallback>
                <p:oleObj name="Visio" r:id="rId15" imgW="501091" imgH="501091" progId="Visio.Drawing.11">
                  <p:embed/>
                  <p:pic>
                    <p:nvPicPr>
                      <p:cNvPr id="0" name="Picture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7050" y="3933825"/>
                        <a:ext cx="501650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168" name="Object 40"/>
          <p:cNvGraphicFramePr>
            <a:graphicFrameLocks noChangeAspect="1"/>
          </p:cNvGraphicFramePr>
          <p:nvPr/>
        </p:nvGraphicFramePr>
        <p:xfrm>
          <a:off x="5940425" y="3760788"/>
          <a:ext cx="1185863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366" name="Visio" r:id="rId17" imgW="1186586" imgH="388315" progId="Visio.Drawing.11">
                  <p:embed/>
                </p:oleObj>
              </mc:Choice>
              <mc:Fallback>
                <p:oleObj name="Visio" r:id="rId17" imgW="1186586" imgH="388315" progId="Visio.Drawing.11">
                  <p:embed/>
                  <p:pic>
                    <p:nvPicPr>
                      <p:cNvPr id="0" name="Picture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425" y="3760788"/>
                        <a:ext cx="1185863" cy="388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169" name="Object 41"/>
          <p:cNvGraphicFramePr>
            <a:graphicFrameLocks noChangeAspect="1"/>
          </p:cNvGraphicFramePr>
          <p:nvPr/>
        </p:nvGraphicFramePr>
        <p:xfrm>
          <a:off x="7251700" y="3721100"/>
          <a:ext cx="920750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367" name="Visio" r:id="rId19" imgW="920801" imgH="715975" progId="Visio.Drawing.11">
                  <p:embed/>
                </p:oleObj>
              </mc:Choice>
              <mc:Fallback>
                <p:oleObj name="Visio" r:id="rId19" imgW="920801" imgH="715975" progId="Visio.Drawing.11">
                  <p:embed/>
                  <p:pic>
                    <p:nvPicPr>
                      <p:cNvPr id="0" name="Picture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1700" y="3721100"/>
                        <a:ext cx="920750" cy="71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81C40FB9-4965-DC4F-9712-911F3BAB9C39}"/>
              </a:ext>
            </a:extLst>
          </p:cNvPr>
          <p:cNvSpPr txBox="1"/>
          <p:nvPr/>
        </p:nvSpPr>
        <p:spPr>
          <a:xfrm>
            <a:off x="8388424" y="6381328"/>
            <a:ext cx="755576" cy="476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endParaRPr kumimoji="1" lang="zh-CN" altLang="en-US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76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6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6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6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6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6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176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6" dur="1000"/>
                                        <p:tgtEl>
                                          <p:spTgt spid="176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9" dur="1000"/>
                                        <p:tgtEl>
                                          <p:spTgt spid="176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1000"/>
                                        <p:tgtEl>
                                          <p:spTgt spid="176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9" dur="500"/>
                                        <p:tgtEl>
                                          <p:spTgt spid="176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163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64" name="Rectangle 36"/>
          <p:cNvSpPr>
            <a:spLocks noChangeArrowheads="1"/>
          </p:cNvSpPr>
          <p:nvPr/>
        </p:nvSpPr>
        <p:spPr bwMode="auto">
          <a:xfrm>
            <a:off x="1524000" y="228600"/>
            <a:ext cx="4248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zh-CN" altLang="en-US" sz="4000">
                <a:latin typeface="Times New Roman" pitchFamily="18" charset="0"/>
                <a:ea typeface="华文行楷" pitchFamily="2" charset="-122"/>
              </a:rPr>
              <a:t>两种定义的等价性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83A4E25-F614-304C-B9B3-03FE6F621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484784"/>
            <a:ext cx="9144000" cy="453732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1C40FB9-4965-DC4F-9712-911F3BAB9C39}"/>
              </a:ext>
            </a:extLst>
          </p:cNvPr>
          <p:cNvSpPr txBox="1"/>
          <p:nvPr/>
        </p:nvSpPr>
        <p:spPr>
          <a:xfrm>
            <a:off x="8388424" y="6381328"/>
            <a:ext cx="755576" cy="476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kumimoji="1" lang="zh-CN" altLang="en-US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9929C7-FEDC-7B43-9CEF-85A4BEB8C0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647"/>
          <a:stretch/>
        </p:blipFill>
        <p:spPr>
          <a:xfrm>
            <a:off x="3852464" y="4539798"/>
            <a:ext cx="3600400" cy="28803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33E7D91-ABCA-6249-A78A-B393E7C04F91}"/>
              </a:ext>
            </a:extLst>
          </p:cNvPr>
          <p:cNvSpPr/>
          <p:nvPr/>
        </p:nvSpPr>
        <p:spPr bwMode="auto">
          <a:xfrm>
            <a:off x="1043608" y="4869160"/>
            <a:ext cx="3528392" cy="5040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CFFFDB7-1795-094F-A007-63BF3BE71EAA}"/>
              </a:ext>
            </a:extLst>
          </p:cNvPr>
          <p:cNvSpPr/>
          <p:nvPr/>
        </p:nvSpPr>
        <p:spPr bwMode="auto">
          <a:xfrm>
            <a:off x="3995936" y="4490011"/>
            <a:ext cx="4680520" cy="3600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FEF32E6-459E-604C-B41F-B9B0FB46C81D}"/>
              </a:ext>
            </a:extLst>
          </p:cNvPr>
          <p:cNvSpPr/>
          <p:nvPr/>
        </p:nvSpPr>
        <p:spPr bwMode="auto">
          <a:xfrm>
            <a:off x="3851920" y="4490011"/>
            <a:ext cx="4752528" cy="3791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FD6BDF8-BB3F-2147-9F5F-1ED761FE1448}"/>
              </a:ext>
            </a:extLst>
          </p:cNvPr>
          <p:cNvSpPr/>
          <p:nvPr/>
        </p:nvSpPr>
        <p:spPr bwMode="auto">
          <a:xfrm>
            <a:off x="7441213" y="4540939"/>
            <a:ext cx="1296144" cy="288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91F8DB4-C2EE-E14F-A331-543BA50D8414}"/>
              </a:ext>
            </a:extLst>
          </p:cNvPr>
          <p:cNvSpPr/>
          <p:nvPr/>
        </p:nvSpPr>
        <p:spPr bwMode="auto">
          <a:xfrm>
            <a:off x="1043100" y="4869160"/>
            <a:ext cx="1296144" cy="288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C4051B0-D1A9-2B49-8CA3-11E1BD717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483" y="4554954"/>
            <a:ext cx="1177416" cy="28800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F903EA3-1C51-8245-B3CB-DBF02268C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100" y="4901262"/>
            <a:ext cx="2070806" cy="25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838190"/>
      </p:ext>
    </p:extLst>
  </p:cSld>
  <p:clrMapOvr>
    <a:masterClrMapping/>
  </p:clrMapOvr>
  <p:transition spd="med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64" name="Rectangle 36"/>
          <p:cNvSpPr>
            <a:spLocks noChangeArrowheads="1"/>
          </p:cNvSpPr>
          <p:nvPr/>
        </p:nvSpPr>
        <p:spPr bwMode="auto">
          <a:xfrm>
            <a:off x="1524000" y="228600"/>
            <a:ext cx="2263761" cy="661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zh-CN" altLang="en-US" sz="4000" dirty="0">
                <a:latin typeface="Times New Roman" pitchFamily="18" charset="0"/>
                <a:ea typeface="华文行楷" pitchFamily="2" charset="-122"/>
              </a:rPr>
              <a:t>构造</a:t>
            </a:r>
            <a:r>
              <a:rPr lang="en-US" altLang="zh-CN" sz="4000" dirty="0">
                <a:latin typeface="Times New Roman" pitchFamily="18" charset="0"/>
                <a:ea typeface="华文行楷" pitchFamily="2" charset="-122"/>
              </a:rPr>
              <a:t>PDA</a:t>
            </a:r>
            <a:endParaRPr lang="zh-CN" altLang="en-US" sz="4000" dirty="0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1C40FB9-4965-DC4F-9712-911F3BAB9C39}"/>
              </a:ext>
            </a:extLst>
          </p:cNvPr>
          <p:cNvSpPr txBox="1"/>
          <p:nvPr/>
        </p:nvSpPr>
        <p:spPr>
          <a:xfrm>
            <a:off x="8388424" y="6381328"/>
            <a:ext cx="755576" cy="476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endParaRPr kumimoji="1" lang="zh-CN" altLang="en-US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35904E-290F-E24B-A1BA-F713276B9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16" y="1340768"/>
            <a:ext cx="7859983" cy="85077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2770D5A-3FC7-B34E-838F-0DA1A8EC2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20" y="2478974"/>
            <a:ext cx="9144000" cy="950026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77E41A71-2BAB-484F-BE0C-64EB6E9C1A7C}"/>
              </a:ext>
            </a:extLst>
          </p:cNvPr>
          <p:cNvGrpSpPr/>
          <p:nvPr/>
        </p:nvGrpSpPr>
        <p:grpSpPr>
          <a:xfrm>
            <a:off x="2604323" y="4271662"/>
            <a:ext cx="3367355" cy="1787882"/>
            <a:chOff x="2604323" y="4271662"/>
            <a:chExt cx="3367355" cy="1787882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1523B674-B3A7-764E-9AD8-FC3816238BF4}"/>
                </a:ext>
              </a:extLst>
            </p:cNvPr>
            <p:cNvSpPr/>
            <p:nvPr/>
          </p:nvSpPr>
          <p:spPr bwMode="auto">
            <a:xfrm>
              <a:off x="3975208" y="5366361"/>
              <a:ext cx="432048" cy="432048"/>
            </a:xfrm>
            <a:prstGeom prst="ellips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1" lang="zh-CN" altLang="en-US" sz="2400" b="1" i="0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8" name="弧 7">
              <a:extLst>
                <a:ext uri="{FF2B5EF4-FFF2-40B4-BE49-F238E27FC236}">
                  <a16:creationId xmlns:a16="http://schemas.microsoft.com/office/drawing/2014/main" id="{B233E8A5-488F-3A45-A399-FAEB90E6ACA9}"/>
                </a:ext>
              </a:extLst>
            </p:cNvPr>
            <p:cNvSpPr/>
            <p:nvPr/>
          </p:nvSpPr>
          <p:spPr bwMode="auto">
            <a:xfrm rot="11190199">
              <a:off x="3998003" y="4955161"/>
              <a:ext cx="392274" cy="424801"/>
            </a:xfrm>
            <a:prstGeom prst="arc">
              <a:avLst>
                <a:gd name="adj1" fmla="val 17142475"/>
                <a:gd name="adj2" fmla="val 14430358"/>
              </a:avLst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cxnSp>
          <p:nvCxnSpPr>
            <p:cNvPr id="9" name="直线箭头连接符 8">
              <a:extLst>
                <a:ext uri="{FF2B5EF4-FFF2-40B4-BE49-F238E27FC236}">
                  <a16:creationId xmlns:a16="http://schemas.microsoft.com/office/drawing/2014/main" id="{70F1781A-49D5-554F-A748-3EEFAA2B759E}"/>
                </a:ext>
              </a:extLst>
            </p:cNvPr>
            <p:cNvCxnSpPr>
              <a:cxnSpLocks/>
              <a:endCxn id="7" idx="2"/>
            </p:cNvCxnSpPr>
            <p:nvPr/>
          </p:nvCxnSpPr>
          <p:spPr bwMode="auto">
            <a:xfrm>
              <a:off x="2842834" y="5582385"/>
              <a:ext cx="1132374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9AB49F75-A8E9-3B49-AA05-547F9052039A}"/>
                </a:ext>
              </a:extLst>
            </p:cNvPr>
            <p:cNvSpPr/>
            <p:nvPr/>
          </p:nvSpPr>
          <p:spPr bwMode="auto">
            <a:xfrm>
              <a:off x="5539630" y="5375144"/>
              <a:ext cx="432048" cy="432048"/>
            </a:xfrm>
            <a:prstGeom prst="ellips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1" lang="zh-CN" altLang="en-US" sz="2400" b="1" i="0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Arial" pitchFamily="34" charset="0"/>
                <a:ea typeface="楷体_GB2312" pitchFamily="49" charset="-122"/>
              </a:endParaRPr>
            </a:p>
          </p:txBody>
        </p: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78A83311-E872-A044-9EDA-E48601A475A5}"/>
                </a:ext>
              </a:extLst>
            </p:cNvPr>
            <p:cNvCxnSpPr>
              <a:cxnSpLocks/>
              <a:stCxn id="7" idx="7"/>
              <a:endCxn id="13" idx="1"/>
            </p:cNvCxnSpPr>
            <p:nvPr/>
          </p:nvCxnSpPr>
          <p:spPr bwMode="auto">
            <a:xfrm>
              <a:off x="4343984" y="5429633"/>
              <a:ext cx="1258918" cy="8783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9EC3711A-3321-2C44-90B4-769F49F4014D}"/>
                </a:ext>
              </a:extLst>
            </p:cNvPr>
            <p:cNvSpPr/>
            <p:nvPr/>
          </p:nvSpPr>
          <p:spPr bwMode="auto">
            <a:xfrm>
              <a:off x="3995327" y="5400937"/>
              <a:ext cx="391164" cy="362896"/>
            </a:xfrm>
            <a:prstGeom prst="ellips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1" lang="zh-CN" altLang="en-US" sz="2400" b="1" i="0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D9F5923F-272E-4841-9723-85C16888D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4323" y="5314259"/>
              <a:ext cx="1499799" cy="162141"/>
            </a:xfrm>
            <a:prstGeom prst="rect">
              <a:avLst/>
            </a:prstGeom>
          </p:spPr>
        </p:pic>
        <p:cxnSp>
          <p:nvCxnSpPr>
            <p:cNvPr id="21" name="直线箭头连接符 20">
              <a:extLst>
                <a:ext uri="{FF2B5EF4-FFF2-40B4-BE49-F238E27FC236}">
                  <a16:creationId xmlns:a16="http://schemas.microsoft.com/office/drawing/2014/main" id="{9B3671B1-90AB-4B4D-9E5A-7CF6FACAF43E}"/>
                </a:ext>
              </a:extLst>
            </p:cNvPr>
            <p:cNvCxnSpPr>
              <a:cxnSpLocks/>
              <a:stCxn id="13" idx="3"/>
              <a:endCxn id="7" idx="5"/>
            </p:cNvCxnSpPr>
            <p:nvPr/>
          </p:nvCxnSpPr>
          <p:spPr bwMode="auto">
            <a:xfrm flipH="1" flipV="1">
              <a:off x="4343984" y="5735137"/>
              <a:ext cx="1258918" cy="8783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3EFAF202-C016-A547-B372-E64DE1CE3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75856" y="4271662"/>
              <a:ext cx="1940515" cy="246258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65B53AA0-03DB-5247-B079-07116671D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75856" y="4623906"/>
              <a:ext cx="2012523" cy="240732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CF309F68-99E2-5D4A-90EB-C63C4CEE0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43176" y="5122667"/>
              <a:ext cx="1608378" cy="249748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D93BA3ED-D92F-2646-BECE-8BB8471A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43176" y="5802600"/>
              <a:ext cx="1654717" cy="256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299731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64" name="Rectangle 36"/>
          <p:cNvSpPr>
            <a:spLocks noChangeArrowheads="1"/>
          </p:cNvSpPr>
          <p:nvPr/>
        </p:nvSpPr>
        <p:spPr bwMode="auto">
          <a:xfrm>
            <a:off x="1524000" y="228600"/>
            <a:ext cx="2263761" cy="661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zh-CN" altLang="en-US" sz="4000" dirty="0">
                <a:latin typeface="Times New Roman" pitchFamily="18" charset="0"/>
                <a:ea typeface="华文行楷" pitchFamily="2" charset="-122"/>
              </a:rPr>
              <a:t>构造</a:t>
            </a:r>
            <a:r>
              <a:rPr lang="en-US" altLang="zh-CN" sz="4000" dirty="0">
                <a:latin typeface="Times New Roman" pitchFamily="18" charset="0"/>
                <a:ea typeface="华文行楷" pitchFamily="2" charset="-122"/>
              </a:rPr>
              <a:t>PDA</a:t>
            </a:r>
            <a:endParaRPr lang="zh-CN" altLang="en-US" sz="4000" dirty="0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1C40FB9-4965-DC4F-9712-911F3BAB9C39}"/>
              </a:ext>
            </a:extLst>
          </p:cNvPr>
          <p:cNvSpPr txBox="1"/>
          <p:nvPr/>
        </p:nvSpPr>
        <p:spPr>
          <a:xfrm>
            <a:off x="8388424" y="6381328"/>
            <a:ext cx="755576" cy="476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kumimoji="1" lang="zh-CN" altLang="en-US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6B89446-0AA2-2341-989F-F8630F5DE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5" y="1331986"/>
            <a:ext cx="7965023" cy="87287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06BC31F-F173-0248-B49E-5A2D77D1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0" y="2420888"/>
            <a:ext cx="9144000" cy="1306286"/>
          </a:xfrm>
          <a:prstGeom prst="rect">
            <a:avLst/>
          </a:prstGeom>
        </p:spPr>
      </p:pic>
      <p:grpSp>
        <p:nvGrpSpPr>
          <p:cNvPr id="44" name="组合 43">
            <a:extLst>
              <a:ext uri="{FF2B5EF4-FFF2-40B4-BE49-F238E27FC236}">
                <a16:creationId xmlns:a16="http://schemas.microsoft.com/office/drawing/2014/main" id="{9C3D9C7F-2A15-7E42-981D-090CE701108C}"/>
              </a:ext>
            </a:extLst>
          </p:cNvPr>
          <p:cNvGrpSpPr/>
          <p:nvPr/>
        </p:nvGrpSpPr>
        <p:grpSpPr>
          <a:xfrm>
            <a:off x="2387356" y="4202537"/>
            <a:ext cx="3768820" cy="2322807"/>
            <a:chOff x="2387356" y="4202537"/>
            <a:chExt cx="3768820" cy="2322807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01069D0A-5BAD-BB4C-9F05-6C71FFECEBB2}"/>
                </a:ext>
              </a:extLst>
            </p:cNvPr>
            <p:cNvSpPr/>
            <p:nvPr/>
          </p:nvSpPr>
          <p:spPr bwMode="auto">
            <a:xfrm>
              <a:off x="4159706" y="5620721"/>
              <a:ext cx="432048" cy="432048"/>
            </a:xfrm>
            <a:prstGeom prst="ellips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1" lang="zh-CN" altLang="en-US" sz="2400" b="1" i="0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29" name="弧 28">
              <a:extLst>
                <a:ext uri="{FF2B5EF4-FFF2-40B4-BE49-F238E27FC236}">
                  <a16:creationId xmlns:a16="http://schemas.microsoft.com/office/drawing/2014/main" id="{2A59A91B-4EE4-EB4A-8E4E-A0BCED222F57}"/>
                </a:ext>
              </a:extLst>
            </p:cNvPr>
            <p:cNvSpPr/>
            <p:nvPr/>
          </p:nvSpPr>
          <p:spPr bwMode="auto">
            <a:xfrm rot="11190199">
              <a:off x="4182501" y="5209521"/>
              <a:ext cx="392274" cy="424801"/>
            </a:xfrm>
            <a:prstGeom prst="arc">
              <a:avLst>
                <a:gd name="adj1" fmla="val 17142475"/>
                <a:gd name="adj2" fmla="val 14430358"/>
              </a:avLst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cxnSp>
          <p:nvCxnSpPr>
            <p:cNvPr id="30" name="直线箭头连接符 29">
              <a:extLst>
                <a:ext uri="{FF2B5EF4-FFF2-40B4-BE49-F238E27FC236}">
                  <a16:creationId xmlns:a16="http://schemas.microsoft.com/office/drawing/2014/main" id="{B5351468-E6BD-6149-AA9A-CB010F3A3B03}"/>
                </a:ext>
              </a:extLst>
            </p:cNvPr>
            <p:cNvCxnSpPr>
              <a:cxnSpLocks/>
              <a:endCxn id="23" idx="2"/>
            </p:cNvCxnSpPr>
            <p:nvPr/>
          </p:nvCxnSpPr>
          <p:spPr bwMode="auto">
            <a:xfrm>
              <a:off x="3027332" y="5836745"/>
              <a:ext cx="1132374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82A8B926-8E6E-274E-B0E0-B8ABFAF29BAF}"/>
                </a:ext>
              </a:extLst>
            </p:cNvPr>
            <p:cNvSpPr/>
            <p:nvPr/>
          </p:nvSpPr>
          <p:spPr bwMode="auto">
            <a:xfrm>
              <a:off x="5724128" y="5629504"/>
              <a:ext cx="432048" cy="432048"/>
            </a:xfrm>
            <a:prstGeom prst="ellips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1" lang="zh-CN" altLang="en-US" sz="2400" b="1" i="0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Arial" pitchFamily="34" charset="0"/>
                <a:ea typeface="楷体_GB2312" pitchFamily="49" charset="-122"/>
              </a:endParaRPr>
            </a:p>
          </p:txBody>
        </p:sp>
        <p:cxnSp>
          <p:nvCxnSpPr>
            <p:cNvPr id="32" name="直线箭头连接符 31">
              <a:extLst>
                <a:ext uri="{FF2B5EF4-FFF2-40B4-BE49-F238E27FC236}">
                  <a16:creationId xmlns:a16="http://schemas.microsoft.com/office/drawing/2014/main" id="{31D6262A-8BA5-AF49-B82A-FCF042F20CAD}"/>
                </a:ext>
              </a:extLst>
            </p:cNvPr>
            <p:cNvCxnSpPr>
              <a:cxnSpLocks/>
              <a:stCxn id="23" idx="6"/>
              <a:endCxn id="31" idx="2"/>
            </p:cNvCxnSpPr>
            <p:nvPr/>
          </p:nvCxnSpPr>
          <p:spPr bwMode="auto">
            <a:xfrm>
              <a:off x="4591754" y="5836745"/>
              <a:ext cx="1132374" cy="8783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02F32447-3076-8241-B90C-BD997AF0D0CA}"/>
                </a:ext>
              </a:extLst>
            </p:cNvPr>
            <p:cNvSpPr/>
            <p:nvPr/>
          </p:nvSpPr>
          <p:spPr bwMode="auto">
            <a:xfrm>
              <a:off x="5744570" y="5664080"/>
              <a:ext cx="391164" cy="362896"/>
            </a:xfrm>
            <a:prstGeom prst="ellips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1" lang="zh-CN" altLang="en-US" sz="2400" b="1" i="0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EC68F450-D5DD-2A41-AFA0-F454D26DA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88821" y="5568619"/>
              <a:ext cx="1499799" cy="162141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7ECAC513-F5B5-4D49-80F2-462AB7FD7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27278" y="4202537"/>
              <a:ext cx="1952065" cy="233501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7BFCEA17-659D-2849-B02E-0B149E324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87356" y="4525124"/>
              <a:ext cx="1952065" cy="247724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5A6380F4-AF66-5A4A-A507-7873D2DE6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87356" y="4836920"/>
              <a:ext cx="1628039" cy="252801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B6B7FEB0-19C3-B840-AE6A-4E717C1AF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5061" y="4204547"/>
              <a:ext cx="1952065" cy="238057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20056A39-A19C-C943-94C5-8620A0EB8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60623" y="4523545"/>
              <a:ext cx="1899551" cy="252600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2C5A883D-AB54-1D48-8575-63E5932F9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660623" y="4836919"/>
              <a:ext cx="1628039" cy="252802"/>
            </a:xfrm>
            <a:prstGeom prst="rect">
              <a:avLst/>
            </a:prstGeom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FC3FA3AA-6BFA-F240-BBA8-1BBEA3301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327500" y="5927563"/>
              <a:ext cx="1612652" cy="250412"/>
            </a:xfrm>
            <a:prstGeom prst="rect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CE4DAD31-B648-6245-9DB2-02459BC86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288620" y="6260010"/>
              <a:ext cx="1676912" cy="2653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39355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64" name="Rectangle 36"/>
          <p:cNvSpPr>
            <a:spLocks noChangeArrowheads="1"/>
          </p:cNvSpPr>
          <p:nvPr/>
        </p:nvSpPr>
        <p:spPr bwMode="auto">
          <a:xfrm>
            <a:off x="1524000" y="228600"/>
            <a:ext cx="2263761" cy="661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zh-CN" altLang="en-US" sz="4000" dirty="0">
                <a:latin typeface="Times New Roman" pitchFamily="18" charset="0"/>
                <a:ea typeface="华文行楷" pitchFamily="2" charset="-122"/>
              </a:rPr>
              <a:t>构造</a:t>
            </a:r>
            <a:r>
              <a:rPr lang="en-US" altLang="zh-CN" sz="4000" dirty="0">
                <a:latin typeface="Times New Roman" pitchFamily="18" charset="0"/>
                <a:ea typeface="华文行楷" pitchFamily="2" charset="-122"/>
              </a:rPr>
              <a:t>PDA</a:t>
            </a:r>
            <a:endParaRPr lang="zh-CN" altLang="en-US" sz="4000" dirty="0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1C40FB9-4965-DC4F-9712-911F3BAB9C39}"/>
              </a:ext>
            </a:extLst>
          </p:cNvPr>
          <p:cNvSpPr txBox="1"/>
          <p:nvPr/>
        </p:nvSpPr>
        <p:spPr>
          <a:xfrm>
            <a:off x="8388424" y="6381328"/>
            <a:ext cx="755576" cy="476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endParaRPr kumimoji="1" lang="zh-CN" altLang="en-US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135319-A3F1-1C4D-A691-D95FDD1C4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268760"/>
            <a:ext cx="8100392" cy="88222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21CB173-53BB-4647-B3F3-BC4F0CBDD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2420888"/>
            <a:ext cx="9144000" cy="950026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9F536376-7ABF-E343-8619-C97A1FF7BF13}"/>
              </a:ext>
            </a:extLst>
          </p:cNvPr>
          <p:cNvGrpSpPr/>
          <p:nvPr/>
        </p:nvGrpSpPr>
        <p:grpSpPr>
          <a:xfrm>
            <a:off x="4067944" y="3582168"/>
            <a:ext cx="4252376" cy="2524068"/>
            <a:chOff x="4067944" y="3582168"/>
            <a:chExt cx="4252376" cy="2524068"/>
          </a:xfrm>
        </p:grpSpPr>
        <p:grpSp>
          <p:nvGrpSpPr>
            <p:cNvPr id="176130" name="组合 176129">
              <a:extLst>
                <a:ext uri="{FF2B5EF4-FFF2-40B4-BE49-F238E27FC236}">
                  <a16:creationId xmlns:a16="http://schemas.microsoft.com/office/drawing/2014/main" id="{7CA9968F-9883-2049-90C2-6D818E88D410}"/>
                </a:ext>
              </a:extLst>
            </p:cNvPr>
            <p:cNvGrpSpPr/>
            <p:nvPr/>
          </p:nvGrpSpPr>
          <p:grpSpPr>
            <a:xfrm>
              <a:off x="4067944" y="3582168"/>
              <a:ext cx="3367355" cy="2524068"/>
              <a:chOff x="4067944" y="3582168"/>
              <a:chExt cx="3367355" cy="2524068"/>
            </a:xfrm>
          </p:grpSpPr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36CECB4B-AD9A-604A-880F-8C4758BD600B}"/>
                  </a:ext>
                </a:extLst>
              </p:cNvPr>
              <p:cNvSpPr/>
              <p:nvPr/>
            </p:nvSpPr>
            <p:spPr bwMode="auto">
              <a:xfrm>
                <a:off x="5438829" y="4373840"/>
                <a:ext cx="432048" cy="432048"/>
              </a:xfrm>
              <a:prstGeom prst="ellips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1" lang="zh-CN" altLang="en-US" sz="2400" b="1" i="0" u="none" strike="noStrike" cap="none" normalizeH="0" baseline="0">
                  <a:ln>
                    <a:noFill/>
                  </a:ln>
                  <a:solidFill>
                    <a:srgbClr val="800080"/>
                  </a:solidFill>
                  <a:effectLst/>
                  <a:latin typeface="Arial" pitchFamily="34" charset="0"/>
                  <a:ea typeface="楷体_GB2312" pitchFamily="49" charset="-122"/>
                </a:endParaRPr>
              </a:p>
            </p:txBody>
          </p:sp>
          <p:sp>
            <p:nvSpPr>
              <p:cNvPr id="26" name="弧 25">
                <a:extLst>
                  <a:ext uri="{FF2B5EF4-FFF2-40B4-BE49-F238E27FC236}">
                    <a16:creationId xmlns:a16="http://schemas.microsoft.com/office/drawing/2014/main" id="{330E933D-D303-F941-B2C9-F9AC46170958}"/>
                  </a:ext>
                </a:extLst>
              </p:cNvPr>
              <p:cNvSpPr/>
              <p:nvPr/>
            </p:nvSpPr>
            <p:spPr bwMode="auto">
              <a:xfrm rot="11190199">
                <a:off x="5461624" y="3962640"/>
                <a:ext cx="392274" cy="424801"/>
              </a:xfrm>
              <a:prstGeom prst="arc">
                <a:avLst>
                  <a:gd name="adj1" fmla="val 17142475"/>
                  <a:gd name="adj2" fmla="val 14430358"/>
                </a:avLst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000" b="1" i="1" u="none" strike="noStrike" cap="none" normalizeH="0" baseline="0">
                  <a:ln>
                    <a:noFill/>
                  </a:ln>
                  <a:solidFill>
                    <a:srgbClr val="800080"/>
                  </a:solidFill>
                  <a:effectLst/>
                  <a:latin typeface="Times New Roman" pitchFamily="18" charset="0"/>
                  <a:ea typeface="宋体" pitchFamily="2" charset="-122"/>
                </a:endParaRPr>
              </a:p>
            </p:txBody>
          </p:sp>
          <p:cxnSp>
            <p:nvCxnSpPr>
              <p:cNvPr id="27" name="直线箭头连接符 26">
                <a:extLst>
                  <a:ext uri="{FF2B5EF4-FFF2-40B4-BE49-F238E27FC236}">
                    <a16:creationId xmlns:a16="http://schemas.microsoft.com/office/drawing/2014/main" id="{746A49EC-0BCC-6548-BD48-783271FA1FBB}"/>
                  </a:ext>
                </a:extLst>
              </p:cNvPr>
              <p:cNvCxnSpPr>
                <a:cxnSpLocks/>
                <a:endCxn id="25" idx="2"/>
              </p:cNvCxnSpPr>
              <p:nvPr/>
            </p:nvCxnSpPr>
            <p:spPr bwMode="auto">
              <a:xfrm>
                <a:off x="4306455" y="4589864"/>
                <a:ext cx="1132374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71095C5C-4E4A-A14A-BA72-DDF039F23B28}"/>
                  </a:ext>
                </a:extLst>
              </p:cNvPr>
              <p:cNvSpPr/>
              <p:nvPr/>
            </p:nvSpPr>
            <p:spPr bwMode="auto">
              <a:xfrm>
                <a:off x="7003251" y="4382623"/>
                <a:ext cx="432048" cy="432048"/>
              </a:xfrm>
              <a:prstGeom prst="ellips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1" lang="zh-CN" altLang="en-US" sz="2400" b="1" i="0" u="none" strike="noStrike" cap="none" normalizeH="0" baseline="0">
                  <a:ln>
                    <a:noFill/>
                  </a:ln>
                  <a:solidFill>
                    <a:srgbClr val="800080"/>
                  </a:solidFill>
                  <a:effectLst/>
                  <a:latin typeface="Arial" pitchFamily="34" charset="0"/>
                  <a:ea typeface="楷体_GB2312" pitchFamily="49" charset="-122"/>
                </a:endParaRPr>
              </a:p>
            </p:txBody>
          </p:sp>
          <p:cxnSp>
            <p:nvCxnSpPr>
              <p:cNvPr id="35" name="直线箭头连接符 34">
                <a:extLst>
                  <a:ext uri="{FF2B5EF4-FFF2-40B4-BE49-F238E27FC236}">
                    <a16:creationId xmlns:a16="http://schemas.microsoft.com/office/drawing/2014/main" id="{EC4EE48A-09B8-FB4C-A1E8-DE98DCD3AE3E}"/>
                  </a:ext>
                </a:extLst>
              </p:cNvPr>
              <p:cNvCxnSpPr>
                <a:cxnSpLocks/>
                <a:stCxn id="25" idx="7"/>
                <a:endCxn id="28" idx="1"/>
              </p:cNvCxnSpPr>
              <p:nvPr/>
            </p:nvCxnSpPr>
            <p:spPr bwMode="auto">
              <a:xfrm>
                <a:off x="5807605" y="4437112"/>
                <a:ext cx="1258918" cy="8783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pic>
            <p:nvPicPr>
              <p:cNvPr id="37" name="图片 36">
                <a:extLst>
                  <a:ext uri="{FF2B5EF4-FFF2-40B4-BE49-F238E27FC236}">
                    <a16:creationId xmlns:a16="http://schemas.microsoft.com/office/drawing/2014/main" id="{8DEAF124-40E8-8748-9EED-C9578D2FF2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67944" y="4321738"/>
                <a:ext cx="1499799" cy="162141"/>
              </a:xfrm>
              <a:prstGeom prst="rect">
                <a:avLst/>
              </a:prstGeom>
            </p:spPr>
          </p:pic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5FD639F2-F188-074A-9B47-DF98658B72C8}"/>
                  </a:ext>
                </a:extLst>
              </p:cNvPr>
              <p:cNvSpPr/>
              <p:nvPr/>
            </p:nvSpPr>
            <p:spPr bwMode="auto">
              <a:xfrm>
                <a:off x="6216290" y="5674188"/>
                <a:ext cx="432048" cy="432048"/>
              </a:xfrm>
              <a:prstGeom prst="ellips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1" lang="zh-CN" altLang="en-US" sz="2400" b="1" i="0" u="none" strike="noStrike" cap="none" normalizeH="0" baseline="0">
                  <a:ln>
                    <a:noFill/>
                  </a:ln>
                  <a:solidFill>
                    <a:srgbClr val="800080"/>
                  </a:solidFill>
                  <a:effectLst/>
                  <a:latin typeface="Arial" pitchFamily="34" charset="0"/>
                  <a:ea typeface="楷体_GB2312" pitchFamily="49" charset="-122"/>
                </a:endParaRPr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53963600-B403-1C4E-A874-02459E653F6B}"/>
                  </a:ext>
                </a:extLst>
              </p:cNvPr>
              <p:cNvSpPr/>
              <p:nvPr/>
            </p:nvSpPr>
            <p:spPr bwMode="auto">
              <a:xfrm>
                <a:off x="6236732" y="5708764"/>
                <a:ext cx="391164" cy="362896"/>
              </a:xfrm>
              <a:prstGeom prst="ellips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1" lang="zh-CN" altLang="en-US" sz="2400" b="1" i="0" u="none" strike="noStrike" cap="none" normalizeH="0" baseline="0">
                  <a:ln>
                    <a:noFill/>
                  </a:ln>
                  <a:solidFill>
                    <a:srgbClr val="800080"/>
                  </a:solidFill>
                  <a:effectLst/>
                  <a:latin typeface="Arial" pitchFamily="34" charset="0"/>
                  <a:ea typeface="楷体_GB2312" pitchFamily="49" charset="-122"/>
                </a:endParaRPr>
              </a:p>
            </p:txBody>
          </p:sp>
          <p:cxnSp>
            <p:nvCxnSpPr>
              <p:cNvPr id="53" name="直线箭头连接符 52">
                <a:extLst>
                  <a:ext uri="{FF2B5EF4-FFF2-40B4-BE49-F238E27FC236}">
                    <a16:creationId xmlns:a16="http://schemas.microsoft.com/office/drawing/2014/main" id="{B9339EAA-A027-D84B-B958-4370A29966D0}"/>
                  </a:ext>
                </a:extLst>
              </p:cNvPr>
              <p:cNvCxnSpPr>
                <a:cxnSpLocks/>
                <a:stCxn id="28" idx="3"/>
                <a:endCxn id="25" idx="5"/>
              </p:cNvCxnSpPr>
              <p:nvPr/>
            </p:nvCxnSpPr>
            <p:spPr bwMode="auto">
              <a:xfrm flipH="1" flipV="1">
                <a:off x="5807605" y="4742616"/>
                <a:ext cx="1258918" cy="8783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54" name="直线箭头连接符 53">
                <a:extLst>
                  <a:ext uri="{FF2B5EF4-FFF2-40B4-BE49-F238E27FC236}">
                    <a16:creationId xmlns:a16="http://schemas.microsoft.com/office/drawing/2014/main" id="{002ACD6D-AD3D-7042-8931-0F7F8AD05A61}"/>
                  </a:ext>
                </a:extLst>
              </p:cNvPr>
              <p:cNvCxnSpPr>
                <a:cxnSpLocks/>
                <a:stCxn id="25" idx="4"/>
                <a:endCxn id="51" idx="1"/>
              </p:cNvCxnSpPr>
              <p:nvPr/>
            </p:nvCxnSpPr>
            <p:spPr bwMode="auto">
              <a:xfrm>
                <a:off x="5654853" y="4805888"/>
                <a:ext cx="624709" cy="931572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55" name="直线箭头连接符 54">
                <a:extLst>
                  <a:ext uri="{FF2B5EF4-FFF2-40B4-BE49-F238E27FC236}">
                    <a16:creationId xmlns:a16="http://schemas.microsoft.com/office/drawing/2014/main" id="{22516906-BE4B-0144-A928-F588E8791512}"/>
                  </a:ext>
                </a:extLst>
              </p:cNvPr>
              <p:cNvCxnSpPr>
                <a:cxnSpLocks/>
                <a:stCxn id="28" idx="4"/>
                <a:endCxn id="51" idx="7"/>
              </p:cNvCxnSpPr>
              <p:nvPr/>
            </p:nvCxnSpPr>
            <p:spPr bwMode="auto">
              <a:xfrm flipH="1">
                <a:off x="6585066" y="4814671"/>
                <a:ext cx="634209" cy="922789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0556C229-2C2A-FF4A-ACAF-9CB7B923FF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61004" y="3688888"/>
                <a:ext cx="1187698" cy="189632"/>
              </a:xfrm>
              <a:prstGeom prst="rect">
                <a:avLst/>
              </a:prstGeom>
            </p:spPr>
          </p:pic>
          <p:pic>
            <p:nvPicPr>
              <p:cNvPr id="56" name="图片 55">
                <a:extLst>
                  <a:ext uri="{FF2B5EF4-FFF2-40B4-BE49-F238E27FC236}">
                    <a16:creationId xmlns:a16="http://schemas.microsoft.com/office/drawing/2014/main" id="{146BE91B-EDE6-0B4D-B398-1A86EF98DC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38465" y="4823683"/>
                <a:ext cx="1187698" cy="189632"/>
              </a:xfrm>
              <a:prstGeom prst="rect">
                <a:avLst/>
              </a:prstGeom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5D48C619-1371-1843-AFE7-5B78844449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75626" y="3582168"/>
                <a:ext cx="1617233" cy="233704"/>
              </a:xfrm>
              <a:prstGeom prst="rect">
                <a:avLst/>
              </a:prstGeom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D5D5F8F4-FEB1-6D49-BB26-A845E99B11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54853" y="3862328"/>
                <a:ext cx="1658780" cy="245382"/>
              </a:xfrm>
              <a:prstGeom prst="rect">
                <a:avLst/>
              </a:prstGeom>
            </p:spPr>
          </p:pic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CBCB7557-6715-774D-A4A5-5A7BD96AA0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3305" y="4158179"/>
                <a:ext cx="1600327" cy="218623"/>
              </a:xfrm>
              <a:prstGeom prst="rect">
                <a:avLst/>
              </a:prstGeom>
            </p:spPr>
          </p:pic>
          <p:pic>
            <p:nvPicPr>
              <p:cNvPr id="57" name="图片 56">
                <a:extLst>
                  <a:ext uri="{FF2B5EF4-FFF2-40B4-BE49-F238E27FC236}">
                    <a16:creationId xmlns:a16="http://schemas.microsoft.com/office/drawing/2014/main" id="{AE993A0F-7A96-A54C-8AC3-0AD8BD57CA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78440" y="5165881"/>
                <a:ext cx="1683207" cy="250477"/>
              </a:xfrm>
              <a:prstGeom prst="rect">
                <a:avLst/>
              </a:prstGeom>
            </p:spPr>
          </p:pic>
        </p:grpSp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F1141D89-D6F6-624D-BF2E-A2BB2B1A9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37113" y="5156966"/>
              <a:ext cx="1683207" cy="250477"/>
            </a:xfrm>
            <a:prstGeom prst="rect">
              <a:avLst/>
            </a:prstGeom>
          </p:spPr>
        </p:pic>
      </p:grpSp>
      <p:grpSp>
        <p:nvGrpSpPr>
          <p:cNvPr id="176129" name="组合 176128">
            <a:extLst>
              <a:ext uri="{FF2B5EF4-FFF2-40B4-BE49-F238E27FC236}">
                <a16:creationId xmlns:a16="http://schemas.microsoft.com/office/drawing/2014/main" id="{BC51841E-8B2D-FA4E-BF6F-8085B3CB97EA}"/>
              </a:ext>
            </a:extLst>
          </p:cNvPr>
          <p:cNvGrpSpPr/>
          <p:nvPr/>
        </p:nvGrpSpPr>
        <p:grpSpPr>
          <a:xfrm>
            <a:off x="502670" y="4321738"/>
            <a:ext cx="3259770" cy="1171947"/>
            <a:chOff x="358787" y="3985019"/>
            <a:chExt cx="3259770" cy="1171947"/>
          </a:xfrm>
        </p:grpSpPr>
        <p:pic>
          <p:nvPicPr>
            <p:cNvPr id="71" name="图片 70">
              <a:extLst>
                <a:ext uri="{FF2B5EF4-FFF2-40B4-BE49-F238E27FC236}">
                  <a16:creationId xmlns:a16="http://schemas.microsoft.com/office/drawing/2014/main" id="{44B11DBF-EB2A-B845-9592-32B9E6F3A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66492" y="4109720"/>
              <a:ext cx="1952065" cy="238057"/>
            </a:xfrm>
            <a:prstGeom prst="rect">
              <a:avLst/>
            </a:prstGeom>
          </p:spPr>
        </p:pic>
        <p:grpSp>
          <p:nvGrpSpPr>
            <p:cNvPr id="176128" name="组合 176127">
              <a:extLst>
                <a:ext uri="{FF2B5EF4-FFF2-40B4-BE49-F238E27FC236}">
                  <a16:creationId xmlns:a16="http://schemas.microsoft.com/office/drawing/2014/main" id="{9E473B9C-4D89-4B4F-BA68-D48104ABD5DD}"/>
                </a:ext>
              </a:extLst>
            </p:cNvPr>
            <p:cNvGrpSpPr/>
            <p:nvPr/>
          </p:nvGrpSpPr>
          <p:grpSpPr>
            <a:xfrm>
              <a:off x="358787" y="3985019"/>
              <a:ext cx="3172818" cy="1171947"/>
              <a:chOff x="358787" y="3985019"/>
              <a:chExt cx="3172818" cy="1171947"/>
            </a:xfrm>
          </p:grpSpPr>
          <p:pic>
            <p:nvPicPr>
              <p:cNvPr id="68" name="图片 67">
                <a:extLst>
                  <a:ext uri="{FF2B5EF4-FFF2-40B4-BE49-F238E27FC236}">
                    <a16:creationId xmlns:a16="http://schemas.microsoft.com/office/drawing/2014/main" id="{AB25E428-ACBB-0146-8FCF-313567F6B5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98709" y="4107710"/>
                <a:ext cx="1952065" cy="233501"/>
              </a:xfrm>
              <a:prstGeom prst="rect">
                <a:avLst/>
              </a:prstGeom>
            </p:spPr>
          </p:pic>
          <p:pic>
            <p:nvPicPr>
              <p:cNvPr id="69" name="图片 68">
                <a:extLst>
                  <a:ext uri="{FF2B5EF4-FFF2-40B4-BE49-F238E27FC236}">
                    <a16:creationId xmlns:a16="http://schemas.microsoft.com/office/drawing/2014/main" id="{21F17086-008B-5D41-B9D7-BBA02FF0CE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8787" y="4430297"/>
                <a:ext cx="1952065" cy="247724"/>
              </a:xfrm>
              <a:prstGeom prst="rect">
                <a:avLst/>
              </a:prstGeom>
            </p:spPr>
          </p:pic>
          <p:pic>
            <p:nvPicPr>
              <p:cNvPr id="70" name="图片 69">
                <a:extLst>
                  <a:ext uri="{FF2B5EF4-FFF2-40B4-BE49-F238E27FC236}">
                    <a16:creationId xmlns:a16="http://schemas.microsoft.com/office/drawing/2014/main" id="{5872796A-62D7-394B-B93E-E57DEF1800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8787" y="4742093"/>
                <a:ext cx="1628039" cy="252801"/>
              </a:xfrm>
              <a:prstGeom prst="rect">
                <a:avLst/>
              </a:prstGeom>
            </p:spPr>
          </p:pic>
          <p:pic>
            <p:nvPicPr>
              <p:cNvPr id="72" name="图片 71">
                <a:extLst>
                  <a:ext uri="{FF2B5EF4-FFF2-40B4-BE49-F238E27FC236}">
                    <a16:creationId xmlns:a16="http://schemas.microsoft.com/office/drawing/2014/main" id="{4B3503A3-4897-0249-ABB3-9784FA4CCE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32054" y="4428718"/>
                <a:ext cx="1899551" cy="252600"/>
              </a:xfrm>
              <a:prstGeom prst="rect">
                <a:avLst/>
              </a:prstGeom>
            </p:spPr>
          </p:pic>
          <p:pic>
            <p:nvPicPr>
              <p:cNvPr id="73" name="图片 72">
                <a:extLst>
                  <a:ext uri="{FF2B5EF4-FFF2-40B4-BE49-F238E27FC236}">
                    <a16:creationId xmlns:a16="http://schemas.microsoft.com/office/drawing/2014/main" id="{FE7BAFBF-B5DD-0649-BFC2-8F517FB81B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32054" y="4742092"/>
                <a:ext cx="1628039" cy="252802"/>
              </a:xfrm>
              <a:prstGeom prst="rect">
                <a:avLst/>
              </a:prstGeom>
            </p:spPr>
          </p:pic>
          <p:sp>
            <p:nvSpPr>
              <p:cNvPr id="58" name="圆角矩形 57">
                <a:extLst>
                  <a:ext uri="{FF2B5EF4-FFF2-40B4-BE49-F238E27FC236}">
                    <a16:creationId xmlns:a16="http://schemas.microsoft.com/office/drawing/2014/main" id="{43AA4B31-9CEA-1242-A789-7EAB8225C362}"/>
                  </a:ext>
                </a:extLst>
              </p:cNvPr>
              <p:cNvSpPr/>
              <p:nvPr/>
            </p:nvSpPr>
            <p:spPr bwMode="auto">
              <a:xfrm>
                <a:off x="683568" y="3985019"/>
                <a:ext cx="2576525" cy="1171947"/>
              </a:xfrm>
              <a:prstGeom prst="roundRect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1" lang="zh-CN" altLang="en-US" sz="2400" b="1" i="0" u="none" strike="noStrike" cap="none" normalizeH="0" baseline="0">
                  <a:ln>
                    <a:noFill/>
                  </a:ln>
                  <a:solidFill>
                    <a:srgbClr val="800080"/>
                  </a:solidFill>
                  <a:effectLst/>
                  <a:latin typeface="Arial" pitchFamily="34" charset="0"/>
                  <a:ea typeface="楷体_GB2312" pitchFamily="49" charset="-122"/>
                </a:endParaRPr>
              </a:p>
            </p:txBody>
          </p:sp>
        </p:grpSp>
      </p:grpSp>
      <p:pic>
        <p:nvPicPr>
          <p:cNvPr id="79" name="图片 78">
            <a:extLst>
              <a:ext uri="{FF2B5EF4-FFF2-40B4-BE49-F238E27FC236}">
                <a16:creationId xmlns:a16="http://schemas.microsoft.com/office/drawing/2014/main" id="{1F7392A9-11EA-B149-B79E-47049D5138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5274" y="3987602"/>
            <a:ext cx="1187698" cy="18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2263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64" name="Rectangle 36"/>
          <p:cNvSpPr>
            <a:spLocks noChangeArrowheads="1"/>
          </p:cNvSpPr>
          <p:nvPr/>
        </p:nvSpPr>
        <p:spPr bwMode="auto">
          <a:xfrm>
            <a:off x="1524000" y="228600"/>
            <a:ext cx="2263761" cy="661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zh-CN" altLang="en-US" sz="4000" dirty="0">
                <a:latin typeface="Times New Roman" pitchFamily="18" charset="0"/>
                <a:ea typeface="华文行楷" pitchFamily="2" charset="-122"/>
              </a:rPr>
              <a:t>构造</a:t>
            </a:r>
            <a:r>
              <a:rPr lang="en-US" altLang="zh-CN" sz="4000" dirty="0">
                <a:latin typeface="Times New Roman" pitchFamily="18" charset="0"/>
                <a:ea typeface="华文行楷" pitchFamily="2" charset="-122"/>
              </a:rPr>
              <a:t>PDA</a:t>
            </a:r>
            <a:endParaRPr lang="zh-CN" altLang="en-US" sz="4000" dirty="0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1C40FB9-4965-DC4F-9712-911F3BAB9C39}"/>
              </a:ext>
            </a:extLst>
          </p:cNvPr>
          <p:cNvSpPr txBox="1"/>
          <p:nvPr/>
        </p:nvSpPr>
        <p:spPr>
          <a:xfrm>
            <a:off x="8388424" y="6381328"/>
            <a:ext cx="755576" cy="476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endParaRPr kumimoji="1" lang="zh-CN" altLang="en-US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1FF3ADD-666A-014B-AE2E-9BEBFB429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2776"/>
            <a:ext cx="8388424" cy="91927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086662A-2A5E-2540-BE5C-4F750185D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1" y="2662945"/>
            <a:ext cx="9144000" cy="595700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8F8BD305-E5F5-5344-902E-6C9240577D07}"/>
              </a:ext>
            </a:extLst>
          </p:cNvPr>
          <p:cNvGrpSpPr/>
          <p:nvPr/>
        </p:nvGrpSpPr>
        <p:grpSpPr>
          <a:xfrm>
            <a:off x="1352247" y="3933056"/>
            <a:ext cx="6484567" cy="2162156"/>
            <a:chOff x="1089105" y="4038776"/>
            <a:chExt cx="6484567" cy="2162156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BEB76D3C-6A0E-7A44-B792-D7D056DECD75}"/>
                </a:ext>
              </a:extLst>
            </p:cNvPr>
            <p:cNvSpPr/>
            <p:nvPr/>
          </p:nvSpPr>
          <p:spPr bwMode="auto">
            <a:xfrm>
              <a:off x="2459990" y="5170137"/>
              <a:ext cx="432048" cy="432048"/>
            </a:xfrm>
            <a:prstGeom prst="ellips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1" lang="zh-CN" altLang="en-US" sz="2400" b="1" i="0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40" name="弧 39">
              <a:extLst>
                <a:ext uri="{FF2B5EF4-FFF2-40B4-BE49-F238E27FC236}">
                  <a16:creationId xmlns:a16="http://schemas.microsoft.com/office/drawing/2014/main" id="{25B0ED05-658C-EC46-B4F7-16FD907D9D07}"/>
                </a:ext>
              </a:extLst>
            </p:cNvPr>
            <p:cNvSpPr/>
            <p:nvPr/>
          </p:nvSpPr>
          <p:spPr bwMode="auto">
            <a:xfrm rot="11190199">
              <a:off x="2482785" y="4741713"/>
              <a:ext cx="392274" cy="424801"/>
            </a:xfrm>
            <a:prstGeom prst="arc">
              <a:avLst>
                <a:gd name="adj1" fmla="val 17142475"/>
                <a:gd name="adj2" fmla="val 14430358"/>
              </a:avLst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cxnSp>
          <p:nvCxnSpPr>
            <p:cNvPr id="41" name="直线箭头连接符 40">
              <a:extLst>
                <a:ext uri="{FF2B5EF4-FFF2-40B4-BE49-F238E27FC236}">
                  <a16:creationId xmlns:a16="http://schemas.microsoft.com/office/drawing/2014/main" id="{32CF7605-22DB-7D44-B2B6-F0AA9A4239AB}"/>
                </a:ext>
              </a:extLst>
            </p:cNvPr>
            <p:cNvCxnSpPr>
              <a:cxnSpLocks/>
              <a:endCxn id="39" idx="2"/>
            </p:cNvCxnSpPr>
            <p:nvPr/>
          </p:nvCxnSpPr>
          <p:spPr bwMode="auto">
            <a:xfrm>
              <a:off x="1327616" y="5368937"/>
              <a:ext cx="1132374" cy="17224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ADDF81EE-ED32-E94E-856E-07921BBFCCE3}"/>
                </a:ext>
              </a:extLst>
            </p:cNvPr>
            <p:cNvSpPr/>
            <p:nvPr/>
          </p:nvSpPr>
          <p:spPr bwMode="auto">
            <a:xfrm>
              <a:off x="4024412" y="5170137"/>
              <a:ext cx="432048" cy="432048"/>
            </a:xfrm>
            <a:prstGeom prst="ellips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1" lang="zh-CN" altLang="en-US" sz="2400" b="1" i="0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Arial" pitchFamily="34" charset="0"/>
                <a:ea typeface="楷体_GB2312" pitchFamily="49" charset="-122"/>
              </a:endParaRPr>
            </a:p>
          </p:txBody>
        </p:sp>
        <p:cxnSp>
          <p:nvCxnSpPr>
            <p:cNvPr id="43" name="直线箭头连接符 42">
              <a:extLst>
                <a:ext uri="{FF2B5EF4-FFF2-40B4-BE49-F238E27FC236}">
                  <a16:creationId xmlns:a16="http://schemas.microsoft.com/office/drawing/2014/main" id="{CA78E909-89CE-084C-8F8D-9021D0D43925}"/>
                </a:ext>
              </a:extLst>
            </p:cNvPr>
            <p:cNvCxnSpPr>
              <a:cxnSpLocks/>
              <a:stCxn id="39" idx="6"/>
              <a:endCxn id="42" idx="2"/>
            </p:cNvCxnSpPr>
            <p:nvPr/>
          </p:nvCxnSpPr>
          <p:spPr bwMode="auto">
            <a:xfrm>
              <a:off x="2892038" y="5386161"/>
              <a:ext cx="1132374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AE2C1730-A8F1-8643-8AFD-9CD0F87B1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89105" y="5100811"/>
              <a:ext cx="1499799" cy="162141"/>
            </a:xfrm>
            <a:prstGeom prst="rect">
              <a:avLst/>
            </a:prstGeom>
          </p:spPr>
        </p:pic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59EC01C3-9741-CF40-BCF2-F3587F65B2F8}"/>
                </a:ext>
              </a:extLst>
            </p:cNvPr>
            <p:cNvSpPr/>
            <p:nvPr/>
          </p:nvSpPr>
          <p:spPr bwMode="auto">
            <a:xfrm>
              <a:off x="7162066" y="5188326"/>
              <a:ext cx="391164" cy="362896"/>
            </a:xfrm>
            <a:prstGeom prst="ellips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1" lang="zh-CN" altLang="en-US" sz="2400" b="1" i="0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D852C09F-F6F1-AE48-9039-30C0739904B1}"/>
                </a:ext>
              </a:extLst>
            </p:cNvPr>
            <p:cNvSpPr/>
            <p:nvPr/>
          </p:nvSpPr>
          <p:spPr bwMode="auto">
            <a:xfrm>
              <a:off x="5583018" y="5170137"/>
              <a:ext cx="432048" cy="432048"/>
            </a:xfrm>
            <a:prstGeom prst="ellips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1" lang="zh-CN" altLang="en-US" sz="2400" b="1" i="0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Arial" pitchFamily="34" charset="0"/>
                <a:ea typeface="楷体_GB2312" pitchFamily="49" charset="-122"/>
              </a:endParaRPr>
            </a:p>
          </p:txBody>
        </p:sp>
        <p:cxnSp>
          <p:nvCxnSpPr>
            <p:cNvPr id="65" name="直线箭头连接符 64">
              <a:extLst>
                <a:ext uri="{FF2B5EF4-FFF2-40B4-BE49-F238E27FC236}">
                  <a16:creationId xmlns:a16="http://schemas.microsoft.com/office/drawing/2014/main" id="{BB0C23D8-35F2-BD43-BA79-D9F026A7B6A5}"/>
                </a:ext>
              </a:extLst>
            </p:cNvPr>
            <p:cNvCxnSpPr>
              <a:cxnSpLocks/>
              <a:endCxn id="64" idx="2"/>
            </p:cNvCxnSpPr>
            <p:nvPr/>
          </p:nvCxnSpPr>
          <p:spPr bwMode="auto">
            <a:xfrm>
              <a:off x="4450644" y="5385054"/>
              <a:ext cx="1132374" cy="1107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4C249A9D-A4D2-7042-809B-7A2C09F0915A}"/>
                </a:ext>
              </a:extLst>
            </p:cNvPr>
            <p:cNvSpPr/>
            <p:nvPr/>
          </p:nvSpPr>
          <p:spPr bwMode="auto">
            <a:xfrm>
              <a:off x="7141624" y="5157192"/>
              <a:ext cx="432048" cy="432048"/>
            </a:xfrm>
            <a:prstGeom prst="ellips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1" lang="zh-CN" altLang="en-US" sz="2400" b="1" i="0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Arial" pitchFamily="34" charset="0"/>
                <a:ea typeface="楷体_GB2312" pitchFamily="49" charset="-122"/>
              </a:endParaRPr>
            </a:p>
          </p:txBody>
        </p:sp>
        <p:cxnSp>
          <p:nvCxnSpPr>
            <p:cNvPr id="67" name="直线箭头连接符 66">
              <a:extLst>
                <a:ext uri="{FF2B5EF4-FFF2-40B4-BE49-F238E27FC236}">
                  <a16:creationId xmlns:a16="http://schemas.microsoft.com/office/drawing/2014/main" id="{8D2058D0-5D8D-124B-933E-E4E4B831357A}"/>
                </a:ext>
              </a:extLst>
            </p:cNvPr>
            <p:cNvCxnSpPr>
              <a:cxnSpLocks/>
              <a:endCxn id="66" idx="2"/>
            </p:cNvCxnSpPr>
            <p:nvPr/>
          </p:nvCxnSpPr>
          <p:spPr bwMode="auto">
            <a:xfrm flipV="1">
              <a:off x="6009250" y="5373216"/>
              <a:ext cx="1132374" cy="8442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4" name="弧 73">
              <a:extLst>
                <a:ext uri="{FF2B5EF4-FFF2-40B4-BE49-F238E27FC236}">
                  <a16:creationId xmlns:a16="http://schemas.microsoft.com/office/drawing/2014/main" id="{3BC205C8-7AE2-334A-AAE7-6AA9E786EF82}"/>
                </a:ext>
              </a:extLst>
            </p:cNvPr>
            <p:cNvSpPr/>
            <p:nvPr/>
          </p:nvSpPr>
          <p:spPr bwMode="auto">
            <a:xfrm rot="11190199">
              <a:off x="4041390" y="4741713"/>
              <a:ext cx="392274" cy="424801"/>
            </a:xfrm>
            <a:prstGeom prst="arc">
              <a:avLst>
                <a:gd name="adj1" fmla="val 17142475"/>
                <a:gd name="adj2" fmla="val 14430358"/>
              </a:avLst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75" name="弧 74">
              <a:extLst>
                <a:ext uri="{FF2B5EF4-FFF2-40B4-BE49-F238E27FC236}">
                  <a16:creationId xmlns:a16="http://schemas.microsoft.com/office/drawing/2014/main" id="{9B041871-1A58-094D-AC95-49C65DAB8076}"/>
                </a:ext>
              </a:extLst>
            </p:cNvPr>
            <p:cNvSpPr/>
            <p:nvPr/>
          </p:nvSpPr>
          <p:spPr bwMode="auto">
            <a:xfrm rot="11190199">
              <a:off x="5602905" y="4745992"/>
              <a:ext cx="392274" cy="424801"/>
            </a:xfrm>
            <a:prstGeom prst="arc">
              <a:avLst>
                <a:gd name="adj1" fmla="val 17142475"/>
                <a:gd name="adj2" fmla="val 14430358"/>
              </a:avLst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BB0980B-3039-D64A-872C-B3D84BFCB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62278" y="4038776"/>
              <a:ext cx="2068070" cy="247377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948AE22-95F7-C340-9A39-DD3E10ECF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41979" y="4352435"/>
              <a:ext cx="2068070" cy="262445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984A5A3-969D-1146-AA52-89952B5CF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31840" y="4049718"/>
              <a:ext cx="2371374" cy="260019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FBFCBED-A229-494E-B367-ECAF8DCAF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31840" y="4352394"/>
              <a:ext cx="2197520" cy="254343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3608539C-3E8D-EB46-975C-3D00CBBC3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932040" y="4182877"/>
              <a:ext cx="1739524" cy="270112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4A58F73-F1BE-1A47-8CC6-21FC45E16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9990" y="5576107"/>
              <a:ext cx="1843777" cy="251882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52B415FC-2A93-4249-B147-849C8EB00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411760" y="5925195"/>
              <a:ext cx="1843777" cy="267991"/>
            </a:xfrm>
            <a:prstGeom prst="rect">
              <a:avLst/>
            </a:prstGeom>
          </p:spPr>
        </p:pic>
        <p:pic>
          <p:nvPicPr>
            <p:cNvPr id="76" name="图片 75">
              <a:extLst>
                <a:ext uri="{FF2B5EF4-FFF2-40B4-BE49-F238E27FC236}">
                  <a16:creationId xmlns:a16="http://schemas.microsoft.com/office/drawing/2014/main" id="{F9B47A9B-48C8-EB4E-804F-8D8031DE3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073736" y="5583853"/>
              <a:ext cx="1843777" cy="251882"/>
            </a:xfrm>
            <a:prstGeom prst="rect">
              <a:avLst/>
            </a:prstGeom>
          </p:spPr>
        </p:pic>
        <p:pic>
          <p:nvPicPr>
            <p:cNvPr id="77" name="图片 76">
              <a:extLst>
                <a:ext uri="{FF2B5EF4-FFF2-40B4-BE49-F238E27FC236}">
                  <a16:creationId xmlns:a16="http://schemas.microsoft.com/office/drawing/2014/main" id="{A59980B8-BE09-1C43-9273-C9C522239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025506" y="5932941"/>
              <a:ext cx="1843777" cy="267991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1B735DCE-FAC0-2C44-B6D0-F000C6B40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81047" y="5587702"/>
              <a:ext cx="1676601" cy="2494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603435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64" name="Rectangle 36"/>
          <p:cNvSpPr>
            <a:spLocks noChangeArrowheads="1"/>
          </p:cNvSpPr>
          <p:nvPr/>
        </p:nvSpPr>
        <p:spPr bwMode="auto">
          <a:xfrm>
            <a:off x="1524000" y="228600"/>
            <a:ext cx="2263761" cy="661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zh-CN" altLang="en-US" sz="4000" dirty="0">
                <a:latin typeface="Times New Roman" pitchFamily="18" charset="0"/>
                <a:ea typeface="华文行楷" pitchFamily="2" charset="-122"/>
              </a:rPr>
              <a:t>构造</a:t>
            </a:r>
            <a:r>
              <a:rPr lang="en-US" altLang="zh-CN" sz="4000" dirty="0">
                <a:latin typeface="Times New Roman" pitchFamily="18" charset="0"/>
                <a:ea typeface="华文行楷" pitchFamily="2" charset="-122"/>
              </a:rPr>
              <a:t>PDA</a:t>
            </a:r>
            <a:endParaRPr lang="zh-CN" altLang="en-US" sz="4000" dirty="0"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1C40FB9-4965-DC4F-9712-911F3BAB9C39}"/>
              </a:ext>
            </a:extLst>
          </p:cNvPr>
          <p:cNvSpPr txBox="1"/>
          <p:nvPr/>
        </p:nvSpPr>
        <p:spPr>
          <a:xfrm>
            <a:off x="8388424" y="6381328"/>
            <a:ext cx="755576" cy="476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endParaRPr kumimoji="1" lang="zh-CN" altLang="en-US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AC8BB00-D7FD-E94B-95E0-B4CC0EC1B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50" y="1366182"/>
            <a:ext cx="6552728" cy="294505"/>
          </a:xfrm>
          <a:prstGeom prst="rect">
            <a:avLst/>
          </a:prstGeom>
        </p:spPr>
      </p:pic>
      <p:grpSp>
        <p:nvGrpSpPr>
          <p:cNvPr id="61" name="组合 60">
            <a:extLst>
              <a:ext uri="{FF2B5EF4-FFF2-40B4-BE49-F238E27FC236}">
                <a16:creationId xmlns:a16="http://schemas.microsoft.com/office/drawing/2014/main" id="{D781C8E9-FF90-9543-846B-0B631A8E6977}"/>
              </a:ext>
            </a:extLst>
          </p:cNvPr>
          <p:cNvGrpSpPr/>
          <p:nvPr/>
        </p:nvGrpSpPr>
        <p:grpSpPr>
          <a:xfrm>
            <a:off x="1716639" y="3629672"/>
            <a:ext cx="5710721" cy="2797491"/>
            <a:chOff x="1480251" y="3661501"/>
            <a:chExt cx="5710721" cy="2797491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4E2F4808-254F-654B-8CF5-AE6F12CF1782}"/>
                </a:ext>
              </a:extLst>
            </p:cNvPr>
            <p:cNvSpPr/>
            <p:nvPr/>
          </p:nvSpPr>
          <p:spPr bwMode="auto">
            <a:xfrm>
              <a:off x="3085402" y="5301208"/>
              <a:ext cx="432048" cy="432048"/>
            </a:xfrm>
            <a:prstGeom prst="ellips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1" lang="zh-CN" altLang="en-US" sz="2400" b="1" i="0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33" name="弧 32">
              <a:extLst>
                <a:ext uri="{FF2B5EF4-FFF2-40B4-BE49-F238E27FC236}">
                  <a16:creationId xmlns:a16="http://schemas.microsoft.com/office/drawing/2014/main" id="{80CBB6E0-6FC7-4F40-B951-D28802294F9B}"/>
                </a:ext>
              </a:extLst>
            </p:cNvPr>
            <p:cNvSpPr/>
            <p:nvPr/>
          </p:nvSpPr>
          <p:spPr bwMode="auto">
            <a:xfrm rot="11190199">
              <a:off x="3108197" y="4872784"/>
              <a:ext cx="392274" cy="424801"/>
            </a:xfrm>
            <a:prstGeom prst="arc">
              <a:avLst>
                <a:gd name="adj1" fmla="val 17142475"/>
                <a:gd name="adj2" fmla="val 14430358"/>
              </a:avLst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946D1C28-4276-1E45-A704-86BF8BC622CA}"/>
                </a:ext>
              </a:extLst>
            </p:cNvPr>
            <p:cNvCxnSpPr>
              <a:cxnSpLocks/>
              <a:endCxn id="32" idx="2"/>
            </p:cNvCxnSpPr>
            <p:nvPr/>
          </p:nvCxnSpPr>
          <p:spPr bwMode="auto">
            <a:xfrm>
              <a:off x="1953028" y="5500008"/>
              <a:ext cx="1132374" cy="17224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E8E3EAA2-C030-8C4A-B3B8-A11855B3B037}"/>
                </a:ext>
              </a:extLst>
            </p:cNvPr>
            <p:cNvSpPr/>
            <p:nvPr/>
          </p:nvSpPr>
          <p:spPr bwMode="auto">
            <a:xfrm>
              <a:off x="4649824" y="5301208"/>
              <a:ext cx="432048" cy="432048"/>
            </a:xfrm>
            <a:prstGeom prst="ellips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1" lang="zh-CN" altLang="en-US" sz="2400" b="1" i="0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Arial" pitchFamily="34" charset="0"/>
                <a:ea typeface="楷体_GB2312" pitchFamily="49" charset="-122"/>
              </a:endParaRPr>
            </a:p>
          </p:txBody>
        </p:sp>
        <p:cxnSp>
          <p:nvCxnSpPr>
            <p:cNvPr id="36" name="直线箭头连接符 35">
              <a:extLst>
                <a:ext uri="{FF2B5EF4-FFF2-40B4-BE49-F238E27FC236}">
                  <a16:creationId xmlns:a16="http://schemas.microsoft.com/office/drawing/2014/main" id="{0F5FE590-380A-4F45-9C49-4828CDB3686F}"/>
                </a:ext>
              </a:extLst>
            </p:cNvPr>
            <p:cNvCxnSpPr>
              <a:cxnSpLocks/>
              <a:stCxn id="32" idx="6"/>
              <a:endCxn id="35" idx="2"/>
            </p:cNvCxnSpPr>
            <p:nvPr/>
          </p:nvCxnSpPr>
          <p:spPr bwMode="auto">
            <a:xfrm>
              <a:off x="3517450" y="5517232"/>
              <a:ext cx="1132374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E6FBEF59-65C8-F74C-A605-D8F8AEFB2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14517" y="5231882"/>
              <a:ext cx="1499799" cy="162141"/>
            </a:xfrm>
            <a:prstGeom prst="rect">
              <a:avLst/>
            </a:prstGeom>
          </p:spPr>
        </p:pic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3ED8498F-2AA5-9E47-B6CA-C317F53ED997}"/>
                </a:ext>
              </a:extLst>
            </p:cNvPr>
            <p:cNvSpPr/>
            <p:nvPr/>
          </p:nvSpPr>
          <p:spPr bwMode="auto">
            <a:xfrm>
              <a:off x="6229750" y="5334677"/>
              <a:ext cx="391164" cy="362896"/>
            </a:xfrm>
            <a:prstGeom prst="ellips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1" lang="zh-CN" altLang="en-US" sz="2400" b="1" i="0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4DBF86D5-CC1C-CA4B-8FA2-39C1241750CA}"/>
                </a:ext>
              </a:extLst>
            </p:cNvPr>
            <p:cNvSpPr/>
            <p:nvPr/>
          </p:nvSpPr>
          <p:spPr bwMode="auto">
            <a:xfrm>
              <a:off x="6208430" y="5301208"/>
              <a:ext cx="432048" cy="432048"/>
            </a:xfrm>
            <a:prstGeom prst="ellips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1" lang="zh-CN" altLang="en-US" sz="2400" b="1" i="0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Arial" pitchFamily="34" charset="0"/>
                <a:ea typeface="楷体_GB2312" pitchFamily="49" charset="-122"/>
              </a:endParaRPr>
            </a:p>
          </p:txBody>
        </p:sp>
        <p:cxnSp>
          <p:nvCxnSpPr>
            <p:cNvPr id="46" name="直线箭头连接符 45">
              <a:extLst>
                <a:ext uri="{FF2B5EF4-FFF2-40B4-BE49-F238E27FC236}">
                  <a16:creationId xmlns:a16="http://schemas.microsoft.com/office/drawing/2014/main" id="{FD788E02-B3B3-1A46-BE26-DAC7A119FC61}"/>
                </a:ext>
              </a:extLst>
            </p:cNvPr>
            <p:cNvCxnSpPr>
              <a:cxnSpLocks/>
              <a:endCxn id="44" idx="2"/>
            </p:cNvCxnSpPr>
            <p:nvPr/>
          </p:nvCxnSpPr>
          <p:spPr bwMode="auto">
            <a:xfrm>
              <a:off x="5076056" y="5516125"/>
              <a:ext cx="1132374" cy="1107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9" name="弧 48">
              <a:extLst>
                <a:ext uri="{FF2B5EF4-FFF2-40B4-BE49-F238E27FC236}">
                  <a16:creationId xmlns:a16="http://schemas.microsoft.com/office/drawing/2014/main" id="{F5B64D74-C8E4-E246-A222-8D444CB0C9B8}"/>
                </a:ext>
              </a:extLst>
            </p:cNvPr>
            <p:cNvSpPr/>
            <p:nvPr/>
          </p:nvSpPr>
          <p:spPr bwMode="auto">
            <a:xfrm rot="11190199">
              <a:off x="4666802" y="4872784"/>
              <a:ext cx="392274" cy="424801"/>
            </a:xfrm>
            <a:prstGeom prst="arc">
              <a:avLst>
                <a:gd name="adj1" fmla="val 17142475"/>
                <a:gd name="adj2" fmla="val 14430358"/>
              </a:avLst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A09C6E5-6664-BD4E-8953-31851F6AC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24000" y="3668783"/>
              <a:ext cx="1938536" cy="244765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6F959E97-FFFE-6F4D-98DD-CE7AFAA2E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19384" y="3956961"/>
              <a:ext cx="1938536" cy="246007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CE349C74-EF7C-874D-A275-4ED4785EC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80251" y="4248985"/>
              <a:ext cx="1742684" cy="257793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16C5018C-9103-A147-A276-43348C359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71800" y="3661501"/>
              <a:ext cx="1742684" cy="259328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0E79EBFC-837E-2C41-AA30-4E558CDE0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71800" y="3948233"/>
              <a:ext cx="1742684" cy="259328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B5F24685-46DB-1F4C-AC96-5721CD64C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763168" y="4230654"/>
              <a:ext cx="1742684" cy="260881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DB91CD3D-E6EB-8847-B6FA-66D1D9C4E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182235" y="5650053"/>
              <a:ext cx="1722420" cy="235303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2ACA09FB-4807-7643-9095-C4B88EF4E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37787" y="5915729"/>
              <a:ext cx="1584812" cy="255615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BF9EAB68-4228-BD47-B0BF-D94D6C860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137787" y="6201717"/>
              <a:ext cx="1584812" cy="257275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2D40F19D-0B17-1447-8F89-95E2F9B9F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181139" y="4283719"/>
              <a:ext cx="1627545" cy="262507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46497068-3498-5C46-BFBC-A0EC38F48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180128" y="4596593"/>
              <a:ext cx="1627540" cy="264211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D2D8C46C-3918-834D-85A1-1EAE18FF8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772192" y="5629653"/>
              <a:ext cx="1812446" cy="247602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7A85CBA6-B043-E445-8E01-E375BCFDB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558476" y="5426453"/>
              <a:ext cx="1511300" cy="203200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5DBF82F7-74DA-B346-ADD5-57A396C7C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113640" y="5410209"/>
              <a:ext cx="1498600" cy="203200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CC18ACBE-C0EA-734A-A123-2001EEFE4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679672" y="5418484"/>
              <a:ext cx="1511300" cy="203200"/>
            </a:xfrm>
            <a:prstGeom prst="rect">
              <a:avLst/>
            </a:prstGeom>
          </p:spPr>
        </p:pic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4E570379-3E0D-A548-8EF0-75221150FC5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0599" y="2104520"/>
            <a:ext cx="9144000" cy="94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228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4" name="Rectangle 6"/>
          <p:cNvSpPr>
            <a:spLocks noChangeArrowheads="1"/>
          </p:cNvSpPr>
          <p:nvPr/>
        </p:nvSpPr>
        <p:spPr bwMode="auto">
          <a:xfrm>
            <a:off x="1476375" y="195263"/>
            <a:ext cx="2232025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buFontTx/>
              <a:buNone/>
            </a:pPr>
            <a:r>
              <a:rPr lang="zh-CN" altLang="en-US" sz="4000">
                <a:latin typeface="Times New Roman" pitchFamily="18" charset="0"/>
                <a:ea typeface="华文行楷" pitchFamily="2" charset="-122"/>
              </a:rPr>
              <a:t>课后练习</a:t>
            </a:r>
          </a:p>
        </p:txBody>
      </p:sp>
      <p:sp>
        <p:nvSpPr>
          <p:cNvPr id="196616" name="Text Box 8"/>
          <p:cNvSpPr txBox="1">
            <a:spLocks noChangeArrowheads="1"/>
          </p:cNvSpPr>
          <p:nvPr/>
        </p:nvSpPr>
        <p:spPr bwMode="auto">
          <a:xfrm>
            <a:off x="1905000" y="2184400"/>
            <a:ext cx="6477000" cy="222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</a:pPr>
            <a:r>
              <a:rPr lang="en-US" altLang="zh-CN" sz="1000">
                <a:solidFill>
                  <a:srgbClr val="333399"/>
                </a:solidFill>
              </a:rPr>
              <a:t> </a:t>
            </a:r>
          </a:p>
          <a:p>
            <a:pPr algn="just"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>
                <a:solidFill>
                  <a:srgbClr val="333399"/>
                </a:solidFill>
              </a:rPr>
              <a:t> </a:t>
            </a:r>
            <a:r>
              <a:rPr lang="zh-CN" altLang="en-US"/>
              <a:t>必做题</a:t>
            </a:r>
            <a:r>
              <a:rPr lang="en-US" altLang="zh-CN"/>
              <a:t>:</a:t>
            </a:r>
            <a:endParaRPr lang="en-US" altLang="zh-CN" sz="1000">
              <a:solidFill>
                <a:srgbClr val="333399"/>
              </a:solidFill>
            </a:endParaRPr>
          </a:p>
          <a:p>
            <a:pPr lvl="3" algn="just">
              <a:buClr>
                <a:srgbClr val="800080"/>
              </a:buClr>
              <a:buFontTx/>
              <a:buChar char="•"/>
            </a:pPr>
            <a:r>
              <a:rPr lang="en-US" altLang="zh-CN" i="1">
                <a:solidFill>
                  <a:srgbClr val="333399"/>
                </a:solidFill>
              </a:rPr>
              <a:t> Ex.6.2.1 (b), (c)</a:t>
            </a:r>
          </a:p>
          <a:p>
            <a:pPr lvl="3" algn="just">
              <a:buClr>
                <a:srgbClr val="800080"/>
              </a:buClr>
              <a:buFontTx/>
              <a:buChar char="•"/>
            </a:pPr>
            <a:r>
              <a:rPr lang="en-US" altLang="zh-CN" i="1">
                <a:solidFill>
                  <a:srgbClr val="333399"/>
                </a:solidFill>
              </a:rPr>
              <a:t> Ex.6.2.6</a:t>
            </a:r>
          </a:p>
          <a:p>
            <a:pPr>
              <a:buClr>
                <a:srgbClr val="800080"/>
              </a:buClr>
            </a:pPr>
            <a:endParaRPr lang="en-US" altLang="zh-CN" sz="1000">
              <a:solidFill>
                <a:srgbClr val="333399"/>
              </a:solidFill>
            </a:endParaRPr>
          </a:p>
          <a:p>
            <a:pPr algn="just"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>
                <a:solidFill>
                  <a:srgbClr val="333399"/>
                </a:solidFill>
              </a:rPr>
              <a:t> </a:t>
            </a:r>
            <a:r>
              <a:rPr lang="zh-CN" altLang="en-US"/>
              <a:t>思考题</a:t>
            </a:r>
            <a:r>
              <a:rPr lang="en-US" altLang="zh-CN"/>
              <a:t>:</a:t>
            </a:r>
          </a:p>
          <a:p>
            <a:pPr lvl="3" algn="just">
              <a:buClr>
                <a:srgbClr val="800080"/>
              </a:buClr>
              <a:buFontTx/>
              <a:buChar char="•"/>
            </a:pPr>
            <a:r>
              <a:rPr lang="en-US" altLang="zh-CN" i="1">
                <a:solidFill>
                  <a:srgbClr val="333399"/>
                </a:solidFill>
              </a:rPr>
              <a:t> </a:t>
            </a:r>
            <a:r>
              <a:rPr lang="en-US" altLang="zh-CN">
                <a:solidFill>
                  <a:srgbClr val="333399"/>
                </a:solidFill>
              </a:rPr>
              <a:t>!</a:t>
            </a:r>
            <a:r>
              <a:rPr lang="en-US" altLang="zh-CN" i="1">
                <a:solidFill>
                  <a:srgbClr val="333399"/>
                </a:solidFill>
              </a:rPr>
              <a:t>Ex.6.2.2(b) 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422512D-6395-9944-877D-25CAB63CDC14}"/>
              </a:ext>
            </a:extLst>
          </p:cNvPr>
          <p:cNvSpPr txBox="1"/>
          <p:nvPr/>
        </p:nvSpPr>
        <p:spPr>
          <a:xfrm>
            <a:off x="8388424" y="6381328"/>
            <a:ext cx="755576" cy="476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endParaRPr kumimoji="1" lang="zh-CN" altLang="en-US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82" name="Text Box 6"/>
          <p:cNvSpPr txBox="1">
            <a:spLocks noChangeArrowheads="1"/>
          </p:cNvSpPr>
          <p:nvPr/>
        </p:nvSpPr>
        <p:spPr bwMode="auto">
          <a:xfrm>
            <a:off x="611188" y="1484313"/>
            <a:ext cx="8132762" cy="4862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>
              <a:buClr>
                <a:srgbClr val="800080"/>
              </a:buClr>
            </a:pPr>
            <a:r>
              <a:rPr lang="en-US" altLang="zh-CN" sz="1000" dirty="0">
                <a:solidFill>
                  <a:srgbClr val="333399"/>
                </a:solidFill>
              </a:rPr>
              <a:t> </a:t>
            </a:r>
          </a:p>
          <a:p>
            <a:pPr marL="457200" indent="-457200" algn="just"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dirty="0">
                <a:solidFill>
                  <a:srgbClr val="333399"/>
                </a:solidFill>
              </a:rPr>
              <a:t> </a:t>
            </a:r>
            <a:r>
              <a:rPr lang="zh-CN" altLang="en-US" dirty="0"/>
              <a:t>自测题</a:t>
            </a:r>
            <a:r>
              <a:rPr lang="en-US" altLang="zh-CN"/>
              <a:t>: </a:t>
            </a:r>
            <a:endParaRPr lang="en-US" altLang="zh-CN" dirty="0"/>
          </a:p>
          <a:p>
            <a:pPr marL="457200" indent="-457200" algn="just">
              <a:buClr>
                <a:srgbClr val="800080"/>
              </a:buClr>
            </a:pPr>
            <a:endParaRPr lang="en-US" altLang="zh-CN" sz="1000" dirty="0"/>
          </a:p>
          <a:p>
            <a:pPr marL="914400" lvl="1" indent="-457200" algn="just"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sz="2000" dirty="0">
                <a:solidFill>
                  <a:srgbClr val="333399"/>
                </a:solidFill>
              </a:rPr>
              <a:t>试构造接受下列语言的一个 </a:t>
            </a:r>
            <a:r>
              <a:rPr lang="en-US" altLang="zh-CN" sz="2000" b="0" dirty="0">
                <a:solidFill>
                  <a:srgbClr val="333399"/>
                </a:solidFill>
              </a:rPr>
              <a:t>PDA</a:t>
            </a:r>
            <a:r>
              <a:rPr lang="zh-CN" altLang="en-US" sz="2000" dirty="0">
                <a:solidFill>
                  <a:srgbClr val="333399"/>
                </a:solidFill>
              </a:rPr>
              <a:t>（空栈接受或终态接受均可）：</a:t>
            </a:r>
            <a:endParaRPr lang="zh-CN" sz="2000" dirty="0">
              <a:solidFill>
                <a:srgbClr val="333399"/>
              </a:solidFill>
            </a:endParaRPr>
          </a:p>
          <a:p>
            <a:pPr marL="914400" lvl="1" indent="-457200" algn="just">
              <a:buClr>
                <a:srgbClr val="800080"/>
              </a:buClr>
              <a:buFont typeface="Symbol" pitchFamily="18" charset="2"/>
              <a:buNone/>
            </a:pPr>
            <a:endParaRPr lang="zh-CN" sz="1000" dirty="0">
              <a:solidFill>
                <a:srgbClr val="333399"/>
              </a:solidFill>
            </a:endParaRPr>
          </a:p>
          <a:p>
            <a:pPr marL="914400" lvl="1" indent="-457200" algn="just">
              <a:buClr>
                <a:srgbClr val="800080"/>
              </a:buClr>
              <a:buFont typeface="Symbol" pitchFamily="18" charset="2"/>
              <a:buNone/>
            </a:pPr>
            <a:r>
              <a:rPr lang="zh-CN" altLang="en-US" i="1" dirty="0"/>
              <a:t>     </a:t>
            </a:r>
            <a:r>
              <a:rPr lang="en-US" altLang="zh-CN" sz="2000" dirty="0">
                <a:solidFill>
                  <a:srgbClr val="333399"/>
                </a:solidFill>
              </a:rPr>
              <a:t>1</a:t>
            </a:r>
            <a:r>
              <a:rPr lang="zh-CN" altLang="en-US" sz="2000" dirty="0">
                <a:solidFill>
                  <a:srgbClr val="333399"/>
                </a:solidFill>
              </a:rPr>
              <a:t>）</a:t>
            </a:r>
            <a:r>
              <a:rPr lang="zh-CN" altLang="en-US" i="1" dirty="0"/>
              <a:t> </a:t>
            </a:r>
            <a:r>
              <a:rPr lang="en-US" altLang="zh-CN" i="1" dirty="0">
                <a:solidFill>
                  <a:srgbClr val="333399"/>
                </a:solidFill>
              </a:rPr>
              <a:t>L</a:t>
            </a:r>
            <a:r>
              <a:rPr lang="en-US" altLang="zh-CN" dirty="0">
                <a:solidFill>
                  <a:srgbClr val="333399"/>
                </a:solidFill>
              </a:rPr>
              <a:t> = { </a:t>
            </a:r>
            <a:r>
              <a:rPr lang="en-US" altLang="zh-CN" i="1" dirty="0">
                <a:solidFill>
                  <a:srgbClr val="333399"/>
                </a:solidFill>
              </a:rPr>
              <a:t>w</a:t>
            </a:r>
            <a:r>
              <a:rPr lang="en-US" altLang="zh-CN" dirty="0">
                <a:solidFill>
                  <a:srgbClr val="333399"/>
                </a:solidFill>
              </a:rPr>
              <a:t> </a:t>
            </a:r>
            <a:r>
              <a:rPr lang="en-US" altLang="zh-CN" dirty="0">
                <a:solidFill>
                  <a:srgbClr val="333399"/>
                </a:solidFill>
                <a:sym typeface="Symbol" pitchFamily="18" charset="2"/>
              </a:rPr>
              <a:t></a:t>
            </a:r>
            <a:r>
              <a:rPr lang="en-US" altLang="zh-CN" dirty="0">
                <a:solidFill>
                  <a:srgbClr val="333399"/>
                </a:solidFill>
              </a:rPr>
              <a:t> </a:t>
            </a:r>
            <a:r>
              <a:rPr lang="en-US" altLang="zh-CN" i="1" dirty="0">
                <a:solidFill>
                  <a:srgbClr val="333399"/>
                </a:solidFill>
              </a:rPr>
              <a:t>w</a:t>
            </a:r>
            <a:r>
              <a:rPr lang="en-US" altLang="zh-CN" dirty="0">
                <a:solidFill>
                  <a:srgbClr val="333399"/>
                </a:solidFill>
              </a:rPr>
              <a:t> </a:t>
            </a:r>
            <a:r>
              <a:rPr lang="en-US" altLang="zh-CN" dirty="0">
                <a:solidFill>
                  <a:srgbClr val="333399"/>
                </a:solidFill>
                <a:sym typeface="Symbol" pitchFamily="18" charset="2"/>
              </a:rPr>
              <a:t></a:t>
            </a:r>
            <a:r>
              <a:rPr lang="en-US" altLang="zh-CN" dirty="0">
                <a:solidFill>
                  <a:srgbClr val="333399"/>
                </a:solidFill>
              </a:rPr>
              <a:t> {</a:t>
            </a:r>
            <a:r>
              <a:rPr lang="en-US" altLang="zh-CN" i="1" dirty="0">
                <a:solidFill>
                  <a:srgbClr val="333399"/>
                </a:solidFill>
              </a:rPr>
              <a:t>a</a:t>
            </a:r>
            <a:r>
              <a:rPr lang="en-US" altLang="zh-CN" dirty="0">
                <a:solidFill>
                  <a:srgbClr val="333399"/>
                </a:solidFill>
              </a:rPr>
              <a:t> , </a:t>
            </a:r>
            <a:r>
              <a:rPr lang="en-US" altLang="zh-CN" i="1" dirty="0">
                <a:solidFill>
                  <a:srgbClr val="333399"/>
                </a:solidFill>
              </a:rPr>
              <a:t>b</a:t>
            </a:r>
            <a:r>
              <a:rPr lang="en-US" altLang="zh-CN" dirty="0">
                <a:solidFill>
                  <a:srgbClr val="333399"/>
                </a:solidFill>
              </a:rPr>
              <a:t> }* , </a:t>
            </a:r>
            <a:r>
              <a:rPr lang="zh-CN" altLang="en-US" dirty="0">
                <a:solidFill>
                  <a:srgbClr val="333399"/>
                </a:solidFill>
              </a:rPr>
              <a:t>且 </a:t>
            </a:r>
            <a:r>
              <a:rPr lang="en-US" altLang="zh-CN" i="1" dirty="0">
                <a:solidFill>
                  <a:srgbClr val="333399"/>
                </a:solidFill>
              </a:rPr>
              <a:t>w</a:t>
            </a:r>
            <a:r>
              <a:rPr lang="en-US" altLang="zh-CN" dirty="0">
                <a:solidFill>
                  <a:srgbClr val="333399"/>
                </a:solidFill>
              </a:rPr>
              <a:t> </a:t>
            </a:r>
            <a:r>
              <a:rPr lang="zh-CN" altLang="en-US" dirty="0">
                <a:solidFill>
                  <a:srgbClr val="333399"/>
                </a:solidFill>
              </a:rPr>
              <a:t>的任何前缀中 </a:t>
            </a:r>
            <a:r>
              <a:rPr lang="en-US" altLang="zh-CN" i="1" dirty="0">
                <a:solidFill>
                  <a:srgbClr val="333399"/>
                </a:solidFill>
              </a:rPr>
              <a:t>a</a:t>
            </a:r>
            <a:r>
              <a:rPr lang="en-US" altLang="zh-CN" dirty="0">
                <a:solidFill>
                  <a:srgbClr val="333399"/>
                </a:solidFill>
              </a:rPr>
              <a:t> </a:t>
            </a:r>
            <a:r>
              <a:rPr lang="zh-CN" altLang="en-US" dirty="0">
                <a:solidFill>
                  <a:srgbClr val="333399"/>
                </a:solidFill>
              </a:rPr>
              <a:t>的  </a:t>
            </a:r>
          </a:p>
          <a:p>
            <a:pPr marL="914400" lvl="1" indent="-457200" algn="just">
              <a:buClr>
                <a:srgbClr val="800080"/>
              </a:buClr>
              <a:buFont typeface="Symbol" pitchFamily="18" charset="2"/>
              <a:buNone/>
            </a:pPr>
            <a:r>
              <a:rPr lang="zh-CN" altLang="en-US" dirty="0">
                <a:solidFill>
                  <a:srgbClr val="333399"/>
                </a:solidFill>
              </a:rPr>
              <a:t>                          数目至少 </a:t>
            </a:r>
            <a:r>
              <a:rPr lang="en-US" altLang="zh-CN" dirty="0">
                <a:solidFill>
                  <a:srgbClr val="333399"/>
                </a:solidFill>
              </a:rPr>
              <a:t>2 </a:t>
            </a:r>
            <a:r>
              <a:rPr lang="zh-CN" altLang="en-US" dirty="0">
                <a:solidFill>
                  <a:srgbClr val="333399"/>
                </a:solidFill>
              </a:rPr>
              <a:t>倍于 </a:t>
            </a:r>
            <a:r>
              <a:rPr lang="en-US" altLang="zh-CN" i="1" dirty="0">
                <a:solidFill>
                  <a:srgbClr val="333399"/>
                </a:solidFill>
              </a:rPr>
              <a:t>b</a:t>
            </a:r>
            <a:r>
              <a:rPr lang="en-US" altLang="zh-CN" dirty="0">
                <a:solidFill>
                  <a:srgbClr val="333399"/>
                </a:solidFill>
              </a:rPr>
              <a:t> </a:t>
            </a:r>
            <a:r>
              <a:rPr lang="zh-CN" altLang="en-US" dirty="0">
                <a:solidFill>
                  <a:srgbClr val="333399"/>
                </a:solidFill>
              </a:rPr>
              <a:t>的数目</a:t>
            </a:r>
            <a:r>
              <a:rPr lang="en-US" altLang="zh-CN" dirty="0">
                <a:solidFill>
                  <a:srgbClr val="333399"/>
                </a:solidFill>
              </a:rPr>
              <a:t>} </a:t>
            </a:r>
            <a:endParaRPr lang="zh-CN" sz="1000" dirty="0">
              <a:solidFill>
                <a:srgbClr val="333399"/>
              </a:solidFill>
            </a:endParaRPr>
          </a:p>
          <a:p>
            <a:pPr marL="914400" lvl="1" indent="-457200" algn="just">
              <a:buClr>
                <a:srgbClr val="800080"/>
              </a:buClr>
              <a:buFont typeface="Symbol" pitchFamily="18" charset="2"/>
              <a:buNone/>
            </a:pPr>
            <a:endParaRPr lang="zh-CN" sz="1000" dirty="0">
              <a:solidFill>
                <a:srgbClr val="333399"/>
              </a:solidFill>
            </a:endParaRPr>
          </a:p>
          <a:p>
            <a:pPr marL="914400" lvl="1" indent="-457200" algn="just">
              <a:buClr>
                <a:srgbClr val="800080"/>
              </a:buClr>
              <a:buFont typeface="Symbol" pitchFamily="18" charset="2"/>
              <a:buNone/>
            </a:pPr>
            <a:endParaRPr lang="zh-CN" sz="1000" dirty="0">
              <a:solidFill>
                <a:srgbClr val="333399"/>
              </a:solidFill>
            </a:endParaRPr>
          </a:p>
          <a:p>
            <a:pPr marL="914400" lvl="1" indent="-457200" algn="just">
              <a:buClr>
                <a:srgbClr val="800080"/>
              </a:buClr>
              <a:buFont typeface="Symbol" pitchFamily="18" charset="2"/>
              <a:buNone/>
            </a:pPr>
            <a:r>
              <a:rPr lang="en-US" altLang="zh-CN" sz="2000" dirty="0">
                <a:solidFill>
                  <a:srgbClr val="333399"/>
                </a:solidFill>
              </a:rPr>
              <a:t>      2</a:t>
            </a:r>
            <a:r>
              <a:rPr lang="zh-CN" altLang="en-US" sz="2000" dirty="0">
                <a:solidFill>
                  <a:srgbClr val="333399"/>
                </a:solidFill>
              </a:rPr>
              <a:t>） </a:t>
            </a:r>
            <a:r>
              <a:rPr lang="en-US" altLang="zh-CN" i="1" dirty="0">
                <a:solidFill>
                  <a:srgbClr val="333399"/>
                </a:solidFill>
              </a:rPr>
              <a:t>L</a:t>
            </a:r>
            <a:r>
              <a:rPr lang="en-US" altLang="zh-CN" dirty="0">
                <a:solidFill>
                  <a:srgbClr val="333399"/>
                </a:solidFill>
              </a:rPr>
              <a:t> = { </a:t>
            </a:r>
            <a:r>
              <a:rPr lang="en-US" altLang="zh-CN" i="1" dirty="0">
                <a:solidFill>
                  <a:srgbClr val="333399"/>
                </a:solidFill>
              </a:rPr>
              <a:t>w</a:t>
            </a:r>
            <a:r>
              <a:rPr lang="en-US" altLang="zh-CN" dirty="0">
                <a:solidFill>
                  <a:srgbClr val="333399"/>
                </a:solidFill>
              </a:rPr>
              <a:t> </a:t>
            </a:r>
            <a:r>
              <a:rPr lang="en-US" altLang="zh-CN" dirty="0">
                <a:solidFill>
                  <a:srgbClr val="333399"/>
                </a:solidFill>
                <a:sym typeface="Symbol" pitchFamily="18" charset="2"/>
              </a:rPr>
              <a:t></a:t>
            </a:r>
            <a:r>
              <a:rPr lang="en-US" altLang="zh-CN" dirty="0">
                <a:solidFill>
                  <a:srgbClr val="333399"/>
                </a:solidFill>
              </a:rPr>
              <a:t> </a:t>
            </a:r>
            <a:r>
              <a:rPr lang="en-US" altLang="zh-CN" i="1" dirty="0">
                <a:solidFill>
                  <a:srgbClr val="333399"/>
                </a:solidFill>
              </a:rPr>
              <a:t>w</a:t>
            </a:r>
            <a:r>
              <a:rPr lang="en-US" altLang="zh-CN" dirty="0">
                <a:solidFill>
                  <a:srgbClr val="333399"/>
                </a:solidFill>
              </a:rPr>
              <a:t> </a:t>
            </a:r>
            <a:r>
              <a:rPr lang="en-US" altLang="zh-CN" dirty="0">
                <a:solidFill>
                  <a:srgbClr val="333399"/>
                </a:solidFill>
                <a:sym typeface="Symbol" pitchFamily="18" charset="2"/>
              </a:rPr>
              <a:t></a:t>
            </a:r>
            <a:r>
              <a:rPr lang="en-US" altLang="zh-CN" dirty="0">
                <a:solidFill>
                  <a:srgbClr val="333399"/>
                </a:solidFill>
              </a:rPr>
              <a:t> {</a:t>
            </a:r>
            <a:r>
              <a:rPr lang="en-US" altLang="zh-CN" i="1" dirty="0">
                <a:solidFill>
                  <a:srgbClr val="333399"/>
                </a:solidFill>
              </a:rPr>
              <a:t>a , b</a:t>
            </a:r>
            <a:r>
              <a:rPr lang="en-US" altLang="zh-CN" dirty="0">
                <a:solidFill>
                  <a:srgbClr val="333399"/>
                </a:solidFill>
              </a:rPr>
              <a:t> }* , </a:t>
            </a:r>
            <a:r>
              <a:rPr lang="zh-CN" dirty="0">
                <a:solidFill>
                  <a:srgbClr val="333399"/>
                </a:solidFill>
              </a:rPr>
              <a:t>且 </a:t>
            </a:r>
            <a:r>
              <a:rPr lang="en-US" altLang="zh-CN" i="1" dirty="0">
                <a:solidFill>
                  <a:srgbClr val="333399"/>
                </a:solidFill>
              </a:rPr>
              <a:t>w</a:t>
            </a:r>
            <a:r>
              <a:rPr lang="en-US" altLang="zh-CN" dirty="0">
                <a:solidFill>
                  <a:srgbClr val="333399"/>
                </a:solidFill>
              </a:rPr>
              <a:t> </a:t>
            </a:r>
            <a:r>
              <a:rPr lang="zh-CN" dirty="0">
                <a:solidFill>
                  <a:srgbClr val="333399"/>
                </a:solidFill>
              </a:rPr>
              <a:t>中</a:t>
            </a:r>
            <a:r>
              <a:rPr lang="zh-CN" altLang="en-US" dirty="0">
                <a:solidFill>
                  <a:srgbClr val="333399"/>
                </a:solidFill>
              </a:rPr>
              <a:t> </a:t>
            </a:r>
            <a:r>
              <a:rPr lang="en-US" altLang="zh-CN" i="1" dirty="0">
                <a:solidFill>
                  <a:srgbClr val="333399"/>
                </a:solidFill>
              </a:rPr>
              <a:t>a </a:t>
            </a:r>
            <a:r>
              <a:rPr lang="zh-CN" dirty="0">
                <a:solidFill>
                  <a:srgbClr val="333399"/>
                </a:solidFill>
              </a:rPr>
              <a:t>的数目不等于</a:t>
            </a:r>
          </a:p>
          <a:p>
            <a:pPr marL="914400" lvl="1" indent="-457200" algn="just">
              <a:buClr>
                <a:srgbClr val="800080"/>
              </a:buClr>
              <a:buFont typeface="Symbol" pitchFamily="18" charset="2"/>
              <a:buNone/>
            </a:pPr>
            <a:r>
              <a:rPr lang="zh-CN" dirty="0">
                <a:solidFill>
                  <a:srgbClr val="333399"/>
                </a:solidFill>
              </a:rPr>
              <a:t>                          </a:t>
            </a:r>
            <a:r>
              <a:rPr lang="zh-CN" altLang="en-US" dirty="0">
                <a:solidFill>
                  <a:srgbClr val="333399"/>
                </a:solidFill>
              </a:rPr>
              <a:t> </a:t>
            </a:r>
            <a:r>
              <a:rPr lang="en-US" altLang="zh-CN" i="1" dirty="0">
                <a:solidFill>
                  <a:srgbClr val="333399"/>
                </a:solidFill>
              </a:rPr>
              <a:t>b </a:t>
            </a:r>
            <a:r>
              <a:rPr lang="zh-CN" dirty="0">
                <a:solidFill>
                  <a:srgbClr val="333399"/>
                </a:solidFill>
              </a:rPr>
              <a:t>的数目</a:t>
            </a:r>
            <a:r>
              <a:rPr lang="en-US" altLang="zh-CN" dirty="0">
                <a:solidFill>
                  <a:srgbClr val="333399"/>
                </a:solidFill>
              </a:rPr>
              <a:t>}</a:t>
            </a:r>
          </a:p>
          <a:p>
            <a:pPr marL="914400" lvl="1" indent="-457200" algn="just">
              <a:buClr>
                <a:srgbClr val="800080"/>
              </a:buClr>
              <a:buFont typeface="Symbol" pitchFamily="18" charset="2"/>
              <a:buNone/>
            </a:pPr>
            <a:endParaRPr lang="en-US" altLang="zh-CN" dirty="0">
              <a:solidFill>
                <a:srgbClr val="333399"/>
              </a:solidFill>
            </a:endParaRPr>
          </a:p>
          <a:p>
            <a:pPr marL="914400" lvl="1" indent="-457200" algn="just">
              <a:buClr>
                <a:srgbClr val="800080"/>
              </a:buClr>
              <a:buFont typeface="Symbol" pitchFamily="18" charset="2"/>
              <a:buNone/>
            </a:pPr>
            <a:r>
              <a:rPr lang="en-US" altLang="zh-CN" dirty="0">
                <a:solidFill>
                  <a:srgbClr val="333399"/>
                </a:solidFill>
              </a:rPr>
              <a:t>    3</a:t>
            </a:r>
            <a:r>
              <a:rPr lang="zh-CN" altLang="en-US" dirty="0">
                <a:solidFill>
                  <a:srgbClr val="333399"/>
                </a:solidFill>
              </a:rPr>
              <a:t>）</a:t>
            </a:r>
            <a:r>
              <a:rPr lang="en-US" altLang="zh-CN" i="1" dirty="0">
                <a:solidFill>
                  <a:srgbClr val="333399"/>
                </a:solidFill>
              </a:rPr>
              <a:t>L </a:t>
            </a:r>
            <a:r>
              <a:rPr lang="en-US" altLang="zh-CN" dirty="0">
                <a:solidFill>
                  <a:srgbClr val="333399"/>
                </a:solidFill>
              </a:rPr>
              <a:t>= </a:t>
            </a:r>
            <a:r>
              <a:rPr lang="pt-BR" altLang="zh-CN" dirty="0">
                <a:solidFill>
                  <a:srgbClr val="333399"/>
                </a:solidFill>
              </a:rPr>
              <a:t>{ </a:t>
            </a:r>
            <a:r>
              <a:rPr lang="pt-BR" altLang="zh-CN" i="1" dirty="0">
                <a:solidFill>
                  <a:srgbClr val="333399"/>
                </a:solidFill>
              </a:rPr>
              <a:t>w</a:t>
            </a:r>
            <a:r>
              <a:rPr lang="pt-BR" altLang="zh-CN" dirty="0">
                <a:solidFill>
                  <a:srgbClr val="333399"/>
                </a:solidFill>
              </a:rPr>
              <a:t> </a:t>
            </a:r>
            <a:r>
              <a:rPr lang="en-US" altLang="zh-CN" dirty="0">
                <a:solidFill>
                  <a:srgbClr val="333399"/>
                </a:solidFill>
                <a:sym typeface="Symbol"/>
              </a:rPr>
              <a:t></a:t>
            </a:r>
            <a:r>
              <a:rPr lang="en-US" altLang="zh-CN" dirty="0">
                <a:solidFill>
                  <a:srgbClr val="333399"/>
                </a:solidFill>
              </a:rPr>
              <a:t> </a:t>
            </a:r>
            <a:r>
              <a:rPr lang="en-US" altLang="zh-CN" i="1" dirty="0">
                <a:solidFill>
                  <a:srgbClr val="333399"/>
                </a:solidFill>
              </a:rPr>
              <a:t>w </a:t>
            </a:r>
            <a:r>
              <a:rPr lang="en-US" altLang="zh-CN" dirty="0">
                <a:solidFill>
                  <a:srgbClr val="333399"/>
                </a:solidFill>
                <a:sym typeface="Symbol"/>
              </a:rPr>
              <a:t></a:t>
            </a:r>
            <a:r>
              <a:rPr lang="en-US" altLang="zh-CN" i="1" dirty="0">
                <a:solidFill>
                  <a:srgbClr val="333399"/>
                </a:solidFill>
              </a:rPr>
              <a:t> </a:t>
            </a:r>
            <a:r>
              <a:rPr lang="en-US" altLang="zh-CN" dirty="0">
                <a:solidFill>
                  <a:srgbClr val="333399"/>
                </a:solidFill>
              </a:rPr>
              <a:t>{</a:t>
            </a:r>
            <a:r>
              <a:rPr lang="en-US" altLang="zh-CN" i="1" dirty="0">
                <a:solidFill>
                  <a:srgbClr val="333399"/>
                </a:solidFill>
              </a:rPr>
              <a:t>a</a:t>
            </a:r>
            <a:r>
              <a:rPr lang="en-US" altLang="zh-CN" dirty="0">
                <a:solidFill>
                  <a:srgbClr val="333399"/>
                </a:solidFill>
              </a:rPr>
              <a:t>, </a:t>
            </a:r>
            <a:r>
              <a:rPr lang="en-US" altLang="zh-CN" i="1" dirty="0">
                <a:solidFill>
                  <a:srgbClr val="333399"/>
                </a:solidFill>
              </a:rPr>
              <a:t>b</a:t>
            </a:r>
            <a:r>
              <a:rPr lang="en-US" altLang="zh-CN" dirty="0">
                <a:solidFill>
                  <a:srgbClr val="333399"/>
                </a:solidFill>
              </a:rPr>
              <a:t>, </a:t>
            </a:r>
            <a:r>
              <a:rPr lang="en-US" altLang="zh-CN" i="1" dirty="0">
                <a:solidFill>
                  <a:srgbClr val="333399"/>
                </a:solidFill>
              </a:rPr>
              <a:t>c</a:t>
            </a:r>
            <a:r>
              <a:rPr lang="en-US" altLang="zh-CN" dirty="0">
                <a:solidFill>
                  <a:srgbClr val="333399"/>
                </a:solidFill>
              </a:rPr>
              <a:t>}*</a:t>
            </a:r>
            <a:r>
              <a:rPr lang="en-US" altLang="zh-CN" baseline="30000" dirty="0">
                <a:solidFill>
                  <a:srgbClr val="333399"/>
                </a:solidFill>
              </a:rPr>
              <a:t> </a:t>
            </a:r>
            <a:r>
              <a:rPr lang="zh-CN" altLang="zh-CN" dirty="0">
                <a:solidFill>
                  <a:srgbClr val="333399"/>
                </a:solidFill>
              </a:rPr>
              <a:t>，</a:t>
            </a:r>
            <a:r>
              <a:rPr lang="en-US" altLang="zh-CN" i="1" dirty="0">
                <a:solidFill>
                  <a:srgbClr val="333399"/>
                </a:solidFill>
              </a:rPr>
              <a:t>w </a:t>
            </a:r>
            <a:r>
              <a:rPr lang="zh-CN" altLang="zh-CN" dirty="0">
                <a:solidFill>
                  <a:srgbClr val="333399"/>
                </a:solidFill>
              </a:rPr>
              <a:t>中 </a:t>
            </a:r>
            <a:r>
              <a:rPr lang="en-US" altLang="zh-CN" i="1" dirty="0">
                <a:solidFill>
                  <a:srgbClr val="333399"/>
                </a:solidFill>
              </a:rPr>
              <a:t>a </a:t>
            </a:r>
            <a:r>
              <a:rPr lang="zh-CN" altLang="zh-CN" dirty="0">
                <a:solidFill>
                  <a:srgbClr val="333399"/>
                </a:solidFill>
              </a:rPr>
              <a:t>和 </a:t>
            </a:r>
            <a:r>
              <a:rPr lang="en-US" altLang="zh-CN" i="1" dirty="0">
                <a:solidFill>
                  <a:srgbClr val="333399"/>
                </a:solidFill>
              </a:rPr>
              <a:t>b </a:t>
            </a:r>
            <a:r>
              <a:rPr lang="zh-CN" altLang="zh-CN" dirty="0">
                <a:solidFill>
                  <a:srgbClr val="333399"/>
                </a:solidFill>
              </a:rPr>
              <a:t>的个数相</a:t>
            </a:r>
            <a:endParaRPr lang="en-US" altLang="zh-CN" dirty="0">
              <a:solidFill>
                <a:srgbClr val="333399"/>
              </a:solidFill>
            </a:endParaRPr>
          </a:p>
          <a:p>
            <a:pPr marL="914400" lvl="1" indent="-457200" algn="just">
              <a:buClr>
                <a:srgbClr val="800080"/>
              </a:buClr>
              <a:buFont typeface="Symbol" pitchFamily="18" charset="2"/>
              <a:buNone/>
            </a:pPr>
            <a:r>
              <a:rPr lang="en-US" altLang="zh-CN" dirty="0">
                <a:solidFill>
                  <a:srgbClr val="333399"/>
                </a:solidFill>
              </a:rPr>
              <a:t>                          </a:t>
            </a:r>
            <a:r>
              <a:rPr lang="zh-CN" altLang="zh-CN" dirty="0">
                <a:solidFill>
                  <a:srgbClr val="333399"/>
                </a:solidFill>
              </a:rPr>
              <a:t>同且不含连续的 </a:t>
            </a:r>
            <a:r>
              <a:rPr lang="en-US" altLang="zh-CN" i="1" dirty="0">
                <a:solidFill>
                  <a:srgbClr val="333399"/>
                </a:solidFill>
              </a:rPr>
              <a:t>c</a:t>
            </a:r>
            <a:r>
              <a:rPr lang="en-US" altLang="zh-CN" dirty="0">
                <a:solidFill>
                  <a:srgbClr val="333399"/>
                </a:solidFill>
              </a:rPr>
              <a:t> }</a:t>
            </a:r>
          </a:p>
          <a:p>
            <a:pPr marL="914400" lvl="1" indent="-457200" algn="just">
              <a:buClr>
                <a:srgbClr val="800080"/>
              </a:buClr>
              <a:buFont typeface="Symbol" pitchFamily="18" charset="2"/>
              <a:buNone/>
            </a:pPr>
            <a:endParaRPr lang="en-US" altLang="zh-CN" dirty="0">
              <a:solidFill>
                <a:srgbClr val="333399"/>
              </a:solidFill>
            </a:endParaRPr>
          </a:p>
          <a:p>
            <a:pPr marL="914400" lvl="1" indent="-457200" algn="just">
              <a:buClr>
                <a:srgbClr val="800080"/>
              </a:buClr>
              <a:buFont typeface="Symbol" pitchFamily="18" charset="2"/>
              <a:buNone/>
            </a:pPr>
            <a:r>
              <a:rPr lang="en-US" altLang="zh-CN" dirty="0">
                <a:solidFill>
                  <a:srgbClr val="333399"/>
                </a:solidFill>
              </a:rPr>
              <a:t>    4</a:t>
            </a:r>
            <a:r>
              <a:rPr lang="zh-CN" altLang="en-US" dirty="0">
                <a:solidFill>
                  <a:srgbClr val="333399"/>
                </a:solidFill>
              </a:rPr>
              <a:t>）</a:t>
            </a:r>
            <a:r>
              <a:rPr lang="en-US" altLang="zh-CN" i="1" dirty="0">
                <a:solidFill>
                  <a:srgbClr val="333399"/>
                </a:solidFill>
              </a:rPr>
              <a:t>L</a:t>
            </a:r>
            <a:r>
              <a:rPr lang="en-US" altLang="zh-CN" dirty="0">
                <a:solidFill>
                  <a:srgbClr val="333399"/>
                </a:solidFill>
              </a:rPr>
              <a:t> = { </a:t>
            </a:r>
            <a:r>
              <a:rPr lang="en-US" altLang="zh-CN" i="1" dirty="0" err="1">
                <a:solidFill>
                  <a:srgbClr val="333399"/>
                </a:solidFill>
              </a:rPr>
              <a:t>a</a:t>
            </a:r>
            <a:r>
              <a:rPr lang="en-US" altLang="zh-CN" i="1" baseline="30000" dirty="0" err="1">
                <a:solidFill>
                  <a:srgbClr val="333399"/>
                </a:solidFill>
              </a:rPr>
              <a:t>n</a:t>
            </a:r>
            <a:r>
              <a:rPr lang="en-US" altLang="zh-CN" i="1" dirty="0" err="1">
                <a:solidFill>
                  <a:srgbClr val="333399"/>
                </a:solidFill>
              </a:rPr>
              <a:t>b</a:t>
            </a:r>
            <a:r>
              <a:rPr lang="en-US" altLang="zh-CN" i="1" baseline="30000" dirty="0" err="1">
                <a:solidFill>
                  <a:srgbClr val="333399"/>
                </a:solidFill>
              </a:rPr>
              <a:t>m</a:t>
            </a:r>
            <a:r>
              <a:rPr lang="en-US" altLang="zh-CN" i="1" dirty="0" err="1">
                <a:solidFill>
                  <a:srgbClr val="333399"/>
                </a:solidFill>
              </a:rPr>
              <a:t>c</a:t>
            </a:r>
            <a:r>
              <a:rPr lang="en-US" altLang="zh-CN" i="1" baseline="30000" dirty="0" err="1">
                <a:solidFill>
                  <a:srgbClr val="333399"/>
                </a:solidFill>
              </a:rPr>
              <a:t>k</a:t>
            </a:r>
            <a:r>
              <a:rPr lang="en-US" altLang="zh-CN" dirty="0">
                <a:solidFill>
                  <a:srgbClr val="333399"/>
                </a:solidFill>
              </a:rPr>
              <a:t> </a:t>
            </a:r>
            <a:r>
              <a:rPr lang="en-US" altLang="zh-CN" dirty="0">
                <a:solidFill>
                  <a:srgbClr val="333399"/>
                </a:solidFill>
                <a:sym typeface="Symbol"/>
              </a:rPr>
              <a:t></a:t>
            </a:r>
            <a:r>
              <a:rPr lang="en-US" altLang="zh-CN" dirty="0">
                <a:solidFill>
                  <a:srgbClr val="333399"/>
                </a:solidFill>
              </a:rPr>
              <a:t> </a:t>
            </a:r>
            <a:r>
              <a:rPr lang="en-US" altLang="zh-CN" i="1" dirty="0">
                <a:solidFill>
                  <a:srgbClr val="333399"/>
                </a:solidFill>
              </a:rPr>
              <a:t>n</a:t>
            </a:r>
            <a:r>
              <a:rPr lang="en-US" altLang="zh-CN" dirty="0">
                <a:solidFill>
                  <a:srgbClr val="333399"/>
                </a:solidFill>
                <a:sym typeface="Symbol"/>
              </a:rPr>
              <a:t></a:t>
            </a:r>
            <a:r>
              <a:rPr lang="en-US" altLang="zh-CN" i="1" dirty="0">
                <a:solidFill>
                  <a:srgbClr val="333399"/>
                </a:solidFill>
              </a:rPr>
              <a:t>0</a:t>
            </a:r>
            <a:r>
              <a:rPr lang="en-US" altLang="zh-CN" dirty="0">
                <a:solidFill>
                  <a:srgbClr val="333399"/>
                </a:solidFill>
              </a:rPr>
              <a:t>, </a:t>
            </a:r>
            <a:r>
              <a:rPr lang="en-US" altLang="zh-CN" i="1" dirty="0">
                <a:solidFill>
                  <a:srgbClr val="333399"/>
                </a:solidFill>
              </a:rPr>
              <a:t>m </a:t>
            </a:r>
            <a:r>
              <a:rPr lang="en-US" altLang="zh-CN" dirty="0">
                <a:solidFill>
                  <a:srgbClr val="333399"/>
                </a:solidFill>
                <a:sym typeface="Symbol"/>
              </a:rPr>
              <a:t></a:t>
            </a:r>
            <a:r>
              <a:rPr lang="en-US" altLang="zh-CN" i="1" dirty="0">
                <a:solidFill>
                  <a:srgbClr val="333399"/>
                </a:solidFill>
              </a:rPr>
              <a:t>0</a:t>
            </a:r>
            <a:r>
              <a:rPr lang="en-US" altLang="zh-CN" dirty="0">
                <a:solidFill>
                  <a:srgbClr val="333399"/>
                </a:solidFill>
              </a:rPr>
              <a:t>, </a:t>
            </a:r>
            <a:r>
              <a:rPr lang="en-US" altLang="zh-CN" i="1" dirty="0">
                <a:solidFill>
                  <a:srgbClr val="333399"/>
                </a:solidFill>
              </a:rPr>
              <a:t>k </a:t>
            </a:r>
            <a:r>
              <a:rPr lang="en-US" altLang="zh-CN" dirty="0">
                <a:solidFill>
                  <a:srgbClr val="333399"/>
                </a:solidFill>
                <a:sym typeface="Symbol"/>
              </a:rPr>
              <a:t></a:t>
            </a:r>
            <a:r>
              <a:rPr lang="en-US" altLang="zh-CN" i="1" dirty="0">
                <a:solidFill>
                  <a:srgbClr val="333399"/>
                </a:solidFill>
              </a:rPr>
              <a:t>0</a:t>
            </a:r>
            <a:r>
              <a:rPr lang="en-US" altLang="zh-CN" dirty="0">
                <a:solidFill>
                  <a:srgbClr val="333399"/>
                </a:solidFill>
              </a:rPr>
              <a:t>, </a:t>
            </a:r>
            <a:r>
              <a:rPr lang="zh-CN" altLang="zh-CN" dirty="0">
                <a:solidFill>
                  <a:srgbClr val="333399"/>
                </a:solidFill>
              </a:rPr>
              <a:t>以及 </a:t>
            </a:r>
            <a:r>
              <a:rPr lang="en-US" altLang="zh-CN" i="1" dirty="0">
                <a:solidFill>
                  <a:srgbClr val="333399"/>
                </a:solidFill>
              </a:rPr>
              <a:t>n </a:t>
            </a:r>
            <a:r>
              <a:rPr lang="en-US" altLang="zh-CN" dirty="0">
                <a:solidFill>
                  <a:srgbClr val="333399"/>
                </a:solidFill>
              </a:rPr>
              <a:t>+ 2</a:t>
            </a:r>
            <a:r>
              <a:rPr lang="en-US" altLang="zh-CN" i="1" dirty="0">
                <a:solidFill>
                  <a:srgbClr val="333399"/>
                </a:solidFill>
              </a:rPr>
              <a:t>m </a:t>
            </a:r>
            <a:r>
              <a:rPr lang="en-US" altLang="zh-CN" dirty="0">
                <a:solidFill>
                  <a:srgbClr val="333399"/>
                </a:solidFill>
              </a:rPr>
              <a:t>= </a:t>
            </a:r>
            <a:r>
              <a:rPr lang="en-US" altLang="zh-CN" i="1" dirty="0">
                <a:solidFill>
                  <a:srgbClr val="333399"/>
                </a:solidFill>
              </a:rPr>
              <a:t>k </a:t>
            </a:r>
            <a:r>
              <a:rPr lang="en-US" altLang="zh-CN" dirty="0">
                <a:solidFill>
                  <a:srgbClr val="333399"/>
                </a:solidFill>
              </a:rPr>
              <a:t>}</a:t>
            </a:r>
            <a:endParaRPr lang="zh-CN" dirty="0">
              <a:solidFill>
                <a:srgbClr val="333399"/>
              </a:solidFill>
            </a:endParaRPr>
          </a:p>
        </p:txBody>
      </p:sp>
      <p:sp>
        <p:nvSpPr>
          <p:cNvPr id="203783" name="Rectangle 7"/>
          <p:cNvSpPr>
            <a:spLocks noChangeArrowheads="1"/>
          </p:cNvSpPr>
          <p:nvPr/>
        </p:nvSpPr>
        <p:spPr bwMode="auto">
          <a:xfrm>
            <a:off x="1476375" y="195263"/>
            <a:ext cx="2232025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buFontTx/>
              <a:buNone/>
            </a:pPr>
            <a:r>
              <a:rPr lang="zh-CN" altLang="en-US" sz="4000">
                <a:latin typeface="Times New Roman" pitchFamily="18" charset="0"/>
                <a:ea typeface="华文行楷" pitchFamily="2" charset="-122"/>
              </a:rPr>
              <a:t>课后练习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4790145-A108-1A4E-9E69-F388EA0C46C7}"/>
              </a:ext>
            </a:extLst>
          </p:cNvPr>
          <p:cNvSpPr txBox="1"/>
          <p:nvPr/>
        </p:nvSpPr>
        <p:spPr>
          <a:xfrm>
            <a:off x="8388424" y="6381328"/>
            <a:ext cx="755576" cy="476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r>
            <a:endParaRPr kumimoji="1" lang="zh-CN" altLang="en-US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 advClick="0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22" name="Rectangle 18"/>
          <p:cNvSpPr>
            <a:spLocks noChangeArrowheads="1"/>
          </p:cNvSpPr>
          <p:nvPr/>
        </p:nvSpPr>
        <p:spPr bwMode="auto">
          <a:xfrm>
            <a:off x="1527175" y="209550"/>
            <a:ext cx="5314275" cy="661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zh-CN" altLang="en-US" sz="4000" dirty="0">
                <a:ea typeface="华文行楷" pitchFamily="2" charset="-122"/>
              </a:rPr>
              <a:t>有限状态自动机的缺点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6050CAA-49E3-8743-9D47-DC917A66540E}"/>
              </a:ext>
            </a:extLst>
          </p:cNvPr>
          <p:cNvSpPr txBox="1"/>
          <p:nvPr/>
        </p:nvSpPr>
        <p:spPr>
          <a:xfrm>
            <a:off x="8388424" y="6381328"/>
            <a:ext cx="755576" cy="476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kumimoji="1" lang="zh-CN" altLang="en-US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22D24B2-698C-FC43-80EF-59908B613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484784"/>
            <a:ext cx="9144000" cy="593766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71018480-0815-BC49-A817-9E8883073548}"/>
              </a:ext>
            </a:extLst>
          </p:cNvPr>
          <p:cNvSpPr/>
          <p:nvPr/>
        </p:nvSpPr>
        <p:spPr bwMode="auto">
          <a:xfrm>
            <a:off x="2068852" y="3458429"/>
            <a:ext cx="288032" cy="270330"/>
          </a:xfrm>
          <a:prstGeom prst="ellips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zh-CN" altLang="en-US" sz="2400" b="1" i="0" u="none" strike="noStrike" cap="none" normalizeH="0" baseline="0" dirty="0">
              <a:ln>
                <a:noFill/>
              </a:ln>
              <a:solidFill>
                <a:srgbClr val="800080"/>
              </a:solidFill>
              <a:effectLst/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D73DE4E-F7D6-BA40-B941-1FAAE93DEF4D}"/>
              </a:ext>
            </a:extLst>
          </p:cNvPr>
          <p:cNvSpPr/>
          <p:nvPr/>
        </p:nvSpPr>
        <p:spPr bwMode="auto">
          <a:xfrm>
            <a:off x="2716924" y="3017530"/>
            <a:ext cx="288032" cy="270330"/>
          </a:xfrm>
          <a:prstGeom prst="ellips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zh-CN" altLang="en-US" sz="2400" b="1" i="0" u="none" strike="noStrike" cap="none" normalizeH="0" baseline="0" dirty="0">
              <a:ln>
                <a:noFill/>
              </a:ln>
              <a:solidFill>
                <a:srgbClr val="800080"/>
              </a:solidFill>
              <a:effectLst/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7953830-9B61-174D-9C8A-813ACB9EA665}"/>
              </a:ext>
            </a:extLst>
          </p:cNvPr>
          <p:cNvSpPr/>
          <p:nvPr/>
        </p:nvSpPr>
        <p:spPr bwMode="auto">
          <a:xfrm>
            <a:off x="3509012" y="3017530"/>
            <a:ext cx="288032" cy="270330"/>
          </a:xfrm>
          <a:prstGeom prst="ellips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zh-CN" altLang="en-US" sz="2400" b="1" i="0" u="none" strike="noStrike" cap="none" normalizeH="0" baseline="0" dirty="0">
              <a:ln>
                <a:noFill/>
              </a:ln>
              <a:solidFill>
                <a:srgbClr val="800080"/>
              </a:solidFill>
              <a:effectLst/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C6F0ACC-E913-6D4C-B8A4-F7F71096ACE9}"/>
              </a:ext>
            </a:extLst>
          </p:cNvPr>
          <p:cNvSpPr/>
          <p:nvPr/>
        </p:nvSpPr>
        <p:spPr bwMode="auto">
          <a:xfrm>
            <a:off x="4157084" y="3458429"/>
            <a:ext cx="288032" cy="270330"/>
          </a:xfrm>
          <a:prstGeom prst="ellips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zh-CN" altLang="en-US" sz="2400" b="1" i="0" u="none" strike="noStrike" cap="none" normalizeH="0" baseline="0" dirty="0">
              <a:ln>
                <a:noFill/>
              </a:ln>
              <a:solidFill>
                <a:srgbClr val="800080"/>
              </a:solidFill>
              <a:effectLst/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4BA7B5B-CF77-0B43-9E74-7649AB486C8E}"/>
              </a:ext>
            </a:extLst>
          </p:cNvPr>
          <p:cNvSpPr/>
          <p:nvPr/>
        </p:nvSpPr>
        <p:spPr bwMode="auto">
          <a:xfrm>
            <a:off x="5093188" y="3458429"/>
            <a:ext cx="288032" cy="270330"/>
          </a:xfrm>
          <a:prstGeom prst="ellips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zh-CN" altLang="en-US" sz="2400" b="1" i="0" u="none" strike="noStrike" cap="none" normalizeH="0" baseline="0" dirty="0">
              <a:ln>
                <a:noFill/>
              </a:ln>
              <a:solidFill>
                <a:srgbClr val="800080"/>
              </a:solidFill>
              <a:effectLst/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57506EC-8B31-6F4F-9D58-76E083A799BD}"/>
              </a:ext>
            </a:extLst>
          </p:cNvPr>
          <p:cNvSpPr/>
          <p:nvPr/>
        </p:nvSpPr>
        <p:spPr bwMode="auto">
          <a:xfrm>
            <a:off x="5741260" y="3017530"/>
            <a:ext cx="288032" cy="270330"/>
          </a:xfrm>
          <a:prstGeom prst="ellips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zh-CN" altLang="en-US" sz="2400" b="1" i="0" u="none" strike="noStrike" cap="none" normalizeH="0" baseline="0" dirty="0">
              <a:ln>
                <a:noFill/>
              </a:ln>
              <a:solidFill>
                <a:srgbClr val="800080"/>
              </a:solidFill>
              <a:effectLst/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0346A01A-8B7B-2C41-8366-93497D4A853F}"/>
              </a:ext>
            </a:extLst>
          </p:cNvPr>
          <p:cNvSpPr/>
          <p:nvPr/>
        </p:nvSpPr>
        <p:spPr bwMode="auto">
          <a:xfrm>
            <a:off x="6533348" y="3017530"/>
            <a:ext cx="288032" cy="270330"/>
          </a:xfrm>
          <a:prstGeom prst="ellips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zh-CN" altLang="en-US" sz="2400" b="1" i="0" u="none" strike="noStrike" cap="none" normalizeH="0" baseline="0" dirty="0">
              <a:ln>
                <a:noFill/>
              </a:ln>
              <a:solidFill>
                <a:srgbClr val="800080"/>
              </a:solidFill>
              <a:effectLst/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8151415-753B-E64C-BC3D-782DE9C66E9B}"/>
              </a:ext>
            </a:extLst>
          </p:cNvPr>
          <p:cNvSpPr/>
          <p:nvPr/>
        </p:nvSpPr>
        <p:spPr bwMode="auto">
          <a:xfrm>
            <a:off x="7181420" y="3458429"/>
            <a:ext cx="288032" cy="270330"/>
          </a:xfrm>
          <a:prstGeom prst="ellips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zh-CN" altLang="en-US" sz="2400" b="1" i="0" u="none" strike="noStrike" cap="none" normalizeH="0" baseline="0" dirty="0">
              <a:ln>
                <a:noFill/>
              </a:ln>
              <a:solidFill>
                <a:srgbClr val="800080"/>
              </a:solidFill>
              <a:effectLst/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D2FC092-B7B0-994D-9C20-5D1279550FF0}"/>
              </a:ext>
            </a:extLst>
          </p:cNvPr>
          <p:cNvSpPr/>
          <p:nvPr/>
        </p:nvSpPr>
        <p:spPr bwMode="auto">
          <a:xfrm>
            <a:off x="7146614" y="3417999"/>
            <a:ext cx="360040" cy="351189"/>
          </a:xfrm>
          <a:prstGeom prst="ellips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zh-CN" altLang="en-US" sz="2400" b="1" i="0" u="none" strike="noStrike" cap="none" normalizeH="0" baseline="0" dirty="0">
              <a:ln>
                <a:noFill/>
              </a:ln>
              <a:solidFill>
                <a:srgbClr val="800080"/>
              </a:solidFill>
              <a:effectLst/>
              <a:latin typeface="Arial" pitchFamily="34" charset="0"/>
              <a:ea typeface="楷体_GB2312" pitchFamily="49" charset="-122"/>
            </a:endParaRP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4845F0BA-9CF2-064A-8A11-720E9425751B}"/>
              </a:ext>
            </a:extLst>
          </p:cNvPr>
          <p:cNvCxnSpPr>
            <a:endCxn id="4" idx="2"/>
          </p:cNvCxnSpPr>
          <p:nvPr/>
        </p:nvCxnSpPr>
        <p:spPr bwMode="auto">
          <a:xfrm>
            <a:off x="1492788" y="3593593"/>
            <a:ext cx="576064" cy="1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979AFDDC-82AC-2246-AD70-26416B3D850C}"/>
              </a:ext>
            </a:extLst>
          </p:cNvPr>
          <p:cNvCxnSpPr>
            <a:cxnSpLocks/>
            <a:endCxn id="13" idx="2"/>
          </p:cNvCxnSpPr>
          <p:nvPr/>
        </p:nvCxnSpPr>
        <p:spPr bwMode="auto">
          <a:xfrm>
            <a:off x="4436089" y="3589527"/>
            <a:ext cx="657099" cy="4067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BE4F9064-E83E-DB43-9E8C-BBF093764C9F}"/>
              </a:ext>
            </a:extLst>
          </p:cNvPr>
          <p:cNvCxnSpPr>
            <a:cxnSpLocks/>
            <a:stCxn id="4" idx="7"/>
            <a:endCxn id="10" idx="2"/>
          </p:cNvCxnSpPr>
          <p:nvPr/>
        </p:nvCxnSpPr>
        <p:spPr bwMode="auto">
          <a:xfrm flipV="1">
            <a:off x="2314703" y="3152695"/>
            <a:ext cx="402221" cy="345323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311EE23B-CA2D-F743-A035-BC06231BF864}"/>
              </a:ext>
            </a:extLst>
          </p:cNvPr>
          <p:cNvCxnSpPr>
            <a:cxnSpLocks/>
            <a:stCxn id="10" idx="5"/>
            <a:endCxn id="11" idx="3"/>
          </p:cNvCxnSpPr>
          <p:nvPr/>
        </p:nvCxnSpPr>
        <p:spPr bwMode="auto">
          <a:xfrm>
            <a:off x="2962775" y="3248271"/>
            <a:ext cx="588418" cy="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36FE4BDE-8851-7346-8980-791151A285AA}"/>
              </a:ext>
            </a:extLst>
          </p:cNvPr>
          <p:cNvCxnSpPr>
            <a:cxnSpLocks/>
            <a:stCxn id="11" idx="1"/>
            <a:endCxn id="10" idx="7"/>
          </p:cNvCxnSpPr>
          <p:nvPr/>
        </p:nvCxnSpPr>
        <p:spPr bwMode="auto">
          <a:xfrm flipH="1">
            <a:off x="2962775" y="3057119"/>
            <a:ext cx="588418" cy="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9DAEAF95-71F9-8E44-9051-4D5A7D376D44}"/>
              </a:ext>
            </a:extLst>
          </p:cNvPr>
          <p:cNvCxnSpPr>
            <a:cxnSpLocks/>
            <a:stCxn id="11" idx="6"/>
            <a:endCxn id="12" idx="1"/>
          </p:cNvCxnSpPr>
          <p:nvPr/>
        </p:nvCxnSpPr>
        <p:spPr bwMode="auto">
          <a:xfrm>
            <a:off x="3797044" y="3152695"/>
            <a:ext cx="402221" cy="345323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461FC5D7-5B4F-1C48-BCD4-C57B71850859}"/>
              </a:ext>
            </a:extLst>
          </p:cNvPr>
          <p:cNvCxnSpPr>
            <a:cxnSpLocks/>
            <a:stCxn id="4" idx="6"/>
            <a:endCxn id="12" idx="2"/>
          </p:cNvCxnSpPr>
          <p:nvPr/>
        </p:nvCxnSpPr>
        <p:spPr bwMode="auto">
          <a:xfrm>
            <a:off x="2356884" y="3593594"/>
            <a:ext cx="1800200" cy="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FB88C2B8-2279-064C-9A2E-E3FA3C0469A2}"/>
              </a:ext>
            </a:extLst>
          </p:cNvPr>
          <p:cNvCxnSpPr>
            <a:cxnSpLocks/>
            <a:stCxn id="13" idx="7"/>
            <a:endCxn id="14" idx="2"/>
          </p:cNvCxnSpPr>
          <p:nvPr/>
        </p:nvCxnSpPr>
        <p:spPr bwMode="auto">
          <a:xfrm flipV="1">
            <a:off x="5339039" y="3152695"/>
            <a:ext cx="402221" cy="345323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E6C07A8E-255E-9444-9ED0-081AC25FBBB4}"/>
              </a:ext>
            </a:extLst>
          </p:cNvPr>
          <p:cNvCxnSpPr>
            <a:cxnSpLocks/>
            <a:stCxn id="14" idx="5"/>
            <a:endCxn id="15" idx="3"/>
          </p:cNvCxnSpPr>
          <p:nvPr/>
        </p:nvCxnSpPr>
        <p:spPr bwMode="auto">
          <a:xfrm>
            <a:off x="5987111" y="3248271"/>
            <a:ext cx="588418" cy="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7A85ACDD-5390-0045-8E04-A4B40785F05D}"/>
              </a:ext>
            </a:extLst>
          </p:cNvPr>
          <p:cNvCxnSpPr>
            <a:cxnSpLocks/>
            <a:stCxn id="15" idx="1"/>
            <a:endCxn id="14" idx="7"/>
          </p:cNvCxnSpPr>
          <p:nvPr/>
        </p:nvCxnSpPr>
        <p:spPr bwMode="auto">
          <a:xfrm flipH="1">
            <a:off x="5987111" y="3057119"/>
            <a:ext cx="588418" cy="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E3634B2E-C110-6543-A494-B71EE1066ED4}"/>
              </a:ext>
            </a:extLst>
          </p:cNvPr>
          <p:cNvCxnSpPr>
            <a:cxnSpLocks/>
            <a:stCxn id="15" idx="6"/>
            <a:endCxn id="17" idx="1"/>
          </p:cNvCxnSpPr>
          <p:nvPr/>
        </p:nvCxnSpPr>
        <p:spPr bwMode="auto">
          <a:xfrm>
            <a:off x="6821380" y="3152695"/>
            <a:ext cx="377961" cy="316734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425E2FB3-BC37-FB46-A4E9-60567D1DC917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 bwMode="auto">
          <a:xfrm>
            <a:off x="5381220" y="3593594"/>
            <a:ext cx="1765394" cy="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48" name="图片 47">
            <a:extLst>
              <a:ext uri="{FF2B5EF4-FFF2-40B4-BE49-F238E27FC236}">
                <a16:creationId xmlns:a16="http://schemas.microsoft.com/office/drawing/2014/main" id="{A273B39B-8C8E-D14A-985E-03C24FDC0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054" y="3286617"/>
            <a:ext cx="879972" cy="134770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37FF8B6E-C7C6-2440-90D6-B724EA6F8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466" y="3280109"/>
            <a:ext cx="817353" cy="127477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33B577BF-6AE4-4744-A8CF-F7F6AB7827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4916" y="2833569"/>
            <a:ext cx="1232210" cy="124351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425E8761-6C6B-3741-9A30-69A24FFA19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9037" y="2852936"/>
            <a:ext cx="1232210" cy="124351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54A9447B-7637-0742-A98F-7B30BCAD6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6783" y="3194783"/>
            <a:ext cx="1232210" cy="124351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85ED01C3-FCF4-3A45-9BFD-A2C3A1968B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757" y="3187435"/>
            <a:ext cx="1232210" cy="124351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9D75B9E6-27F6-B647-8CEB-095153200C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4916" y="3685267"/>
            <a:ext cx="1232210" cy="124351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EFEC22C2-411C-884C-9837-A44DFB177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2278" y="3374485"/>
            <a:ext cx="1232210" cy="124351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9790A598-F4B4-CA4C-BB79-58A2BC4AC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3395" y="3203756"/>
            <a:ext cx="1232210" cy="124351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5F45D603-0EB3-4D4B-B7EF-8AB55FC58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7812" y="3685266"/>
            <a:ext cx="1232210" cy="124351"/>
          </a:xfrm>
          <a:prstGeom prst="rect">
            <a:avLst/>
          </a:prstGeom>
        </p:spPr>
      </p:pic>
      <p:pic>
        <p:nvPicPr>
          <p:cNvPr id="149505" name="图片 149504">
            <a:extLst>
              <a:ext uri="{FF2B5EF4-FFF2-40B4-BE49-F238E27FC236}">
                <a16:creationId xmlns:a16="http://schemas.microsoft.com/office/drawing/2014/main" id="{BC302463-950E-4142-AC23-5435689D60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7378" y="3520839"/>
            <a:ext cx="990980" cy="133241"/>
          </a:xfrm>
          <a:prstGeom prst="rect">
            <a:avLst/>
          </a:prstGeom>
        </p:spPr>
      </p:pic>
      <p:pic>
        <p:nvPicPr>
          <p:cNvPr id="149506" name="图片 149505">
            <a:extLst>
              <a:ext uri="{FF2B5EF4-FFF2-40B4-BE49-F238E27FC236}">
                <a16:creationId xmlns:a16="http://schemas.microsoft.com/office/drawing/2014/main" id="{638371FD-0FE4-A347-95C8-BD78C454CC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7252" y="3078936"/>
            <a:ext cx="1069615" cy="145033"/>
          </a:xfrm>
          <a:prstGeom prst="rect">
            <a:avLst/>
          </a:prstGeom>
        </p:spPr>
      </p:pic>
      <p:pic>
        <p:nvPicPr>
          <p:cNvPr id="149507" name="图片 149506">
            <a:extLst>
              <a:ext uri="{FF2B5EF4-FFF2-40B4-BE49-F238E27FC236}">
                <a16:creationId xmlns:a16="http://schemas.microsoft.com/office/drawing/2014/main" id="{9F0148DA-9018-F747-97F4-CB218FCAAB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7164" y="3073262"/>
            <a:ext cx="1131727" cy="152165"/>
          </a:xfrm>
          <a:prstGeom prst="rect">
            <a:avLst/>
          </a:prstGeom>
        </p:spPr>
      </p:pic>
      <p:pic>
        <p:nvPicPr>
          <p:cNvPr id="149508" name="图片 149507">
            <a:extLst>
              <a:ext uri="{FF2B5EF4-FFF2-40B4-BE49-F238E27FC236}">
                <a16:creationId xmlns:a16="http://schemas.microsoft.com/office/drawing/2014/main" id="{932CC745-9080-5645-8B56-A3DC1AB50A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1229" y="3528688"/>
            <a:ext cx="980643" cy="131851"/>
          </a:xfrm>
          <a:prstGeom prst="rect">
            <a:avLst/>
          </a:prstGeom>
        </p:spPr>
      </p:pic>
      <p:pic>
        <p:nvPicPr>
          <p:cNvPr id="149509" name="图片 149508">
            <a:extLst>
              <a:ext uri="{FF2B5EF4-FFF2-40B4-BE49-F238E27FC236}">
                <a16:creationId xmlns:a16="http://schemas.microsoft.com/office/drawing/2014/main" id="{A24C91F8-B70D-E143-9485-81EEFA69C6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8472" y="3528727"/>
            <a:ext cx="996990" cy="134049"/>
          </a:xfrm>
          <a:prstGeom prst="rect">
            <a:avLst/>
          </a:prstGeom>
        </p:spPr>
      </p:pic>
      <p:pic>
        <p:nvPicPr>
          <p:cNvPr id="149510" name="图片 149509">
            <a:extLst>
              <a:ext uri="{FF2B5EF4-FFF2-40B4-BE49-F238E27FC236}">
                <a16:creationId xmlns:a16="http://schemas.microsoft.com/office/drawing/2014/main" id="{AF056BCF-5306-B648-9AC0-2092DDF9AF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94795" y="3084307"/>
            <a:ext cx="994537" cy="133719"/>
          </a:xfrm>
          <a:prstGeom prst="rect">
            <a:avLst/>
          </a:prstGeom>
        </p:spPr>
      </p:pic>
      <p:pic>
        <p:nvPicPr>
          <p:cNvPr id="91" name="图片 90">
            <a:extLst>
              <a:ext uri="{FF2B5EF4-FFF2-40B4-BE49-F238E27FC236}">
                <a16:creationId xmlns:a16="http://schemas.microsoft.com/office/drawing/2014/main" id="{30166FB3-7866-C94E-9028-D4E9D42B98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4538" y="3183141"/>
            <a:ext cx="1232210" cy="124351"/>
          </a:xfrm>
          <a:prstGeom prst="rect">
            <a:avLst/>
          </a:prstGeom>
        </p:spPr>
      </p:pic>
      <p:pic>
        <p:nvPicPr>
          <p:cNvPr id="149531" name="图片 149530">
            <a:extLst>
              <a:ext uri="{FF2B5EF4-FFF2-40B4-BE49-F238E27FC236}">
                <a16:creationId xmlns:a16="http://schemas.microsoft.com/office/drawing/2014/main" id="{3113FB20-BD4D-544F-9F3B-C0F019250C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80095" y="3089084"/>
            <a:ext cx="994537" cy="133719"/>
          </a:xfrm>
          <a:prstGeom prst="rect">
            <a:avLst/>
          </a:prstGeom>
        </p:spPr>
      </p:pic>
      <p:pic>
        <p:nvPicPr>
          <p:cNvPr id="149532" name="图片 149531">
            <a:extLst>
              <a:ext uri="{FF2B5EF4-FFF2-40B4-BE49-F238E27FC236}">
                <a16:creationId xmlns:a16="http://schemas.microsoft.com/office/drawing/2014/main" id="{5F20F482-DD1F-AC47-BF40-6CABD3D33D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34063" y="3533244"/>
            <a:ext cx="982745" cy="131033"/>
          </a:xfrm>
          <a:prstGeom prst="rect">
            <a:avLst/>
          </a:prstGeom>
        </p:spPr>
      </p:pic>
      <p:pic>
        <p:nvPicPr>
          <p:cNvPr id="149533" name="图片 149532">
            <a:extLst>
              <a:ext uri="{FF2B5EF4-FFF2-40B4-BE49-F238E27FC236}">
                <a16:creationId xmlns:a16="http://schemas.microsoft.com/office/drawing/2014/main" id="{47C5989E-9953-2F4B-99CB-2A4091A7F0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1776" y="3333824"/>
            <a:ext cx="1216315" cy="131494"/>
          </a:xfrm>
          <a:prstGeom prst="rect">
            <a:avLst/>
          </a:prstGeom>
        </p:spPr>
      </p:pic>
      <p:pic>
        <p:nvPicPr>
          <p:cNvPr id="149535" name="图片 149534">
            <a:extLst>
              <a:ext uri="{FF2B5EF4-FFF2-40B4-BE49-F238E27FC236}">
                <a16:creationId xmlns:a16="http://schemas.microsoft.com/office/drawing/2014/main" id="{F7BBF286-FB2D-114E-8365-2B6E60360BD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100" y="4363526"/>
            <a:ext cx="9144000" cy="94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85394"/>
      </p:ext>
    </p:extLst>
  </p:cSld>
  <p:clrMapOvr>
    <a:masterClrMapping/>
  </p:clrMapOvr>
  <p:transition spd="med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3352800" y="4479925"/>
            <a:ext cx="2819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Tx/>
              <a:buNone/>
            </a:pPr>
            <a:r>
              <a:rPr lang="en-US" altLang="zh-CN" sz="4000" i="1">
                <a:solidFill>
                  <a:schemeClr val="hlink"/>
                </a:solidFill>
                <a:ea typeface="宋体" pitchFamily="2" charset="-122"/>
              </a:rPr>
              <a:t>Thank You</a:t>
            </a:r>
            <a:endParaRPr lang="en-US" altLang="zh-CN" sz="3200" i="1">
              <a:solidFill>
                <a:schemeClr val="hlink"/>
              </a:solidFill>
              <a:latin typeface="CMR10" charset="0"/>
              <a:ea typeface="宋体" pitchFamily="2" charset="-122"/>
            </a:endParaRPr>
          </a:p>
        </p:txBody>
      </p:sp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1981200" y="2209800"/>
            <a:ext cx="3886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i="1">
                <a:solidFill>
                  <a:schemeClr val="hlink"/>
                </a:solidFill>
                <a:ea typeface="宋体" pitchFamily="2" charset="-122"/>
              </a:rPr>
              <a:t>That’s all for today.</a:t>
            </a:r>
            <a:r>
              <a:rPr lang="en-US" altLang="zh-CN" sz="3200" i="1">
                <a:solidFill>
                  <a:schemeClr val="hlink"/>
                </a:solidFill>
                <a:latin typeface="CMR10" charset="0"/>
                <a:ea typeface="宋体" pitchFamily="2" charset="-122"/>
              </a:rPr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F3A75CD-541E-244A-8906-8277E15A513B}"/>
              </a:ext>
            </a:extLst>
          </p:cNvPr>
          <p:cNvSpPr txBox="1"/>
          <p:nvPr/>
        </p:nvSpPr>
        <p:spPr>
          <a:xfrm>
            <a:off x="8388424" y="6381328"/>
            <a:ext cx="755576" cy="476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endParaRPr kumimoji="1" lang="zh-CN" altLang="en-US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16" name="Rectangle 12"/>
          <p:cNvSpPr>
            <a:spLocks noChangeArrowheads="1"/>
          </p:cNvSpPr>
          <p:nvPr/>
        </p:nvSpPr>
        <p:spPr bwMode="auto">
          <a:xfrm>
            <a:off x="914400" y="1447800"/>
            <a:ext cx="7772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3200"/>
              <a:t> </a:t>
            </a:r>
            <a:r>
              <a:rPr lang="zh-CN" altLang="en-US" sz="3200"/>
              <a:t>下推自动机（</a:t>
            </a:r>
            <a:r>
              <a:rPr lang="en-US" altLang="zh-CN" sz="3200" i="1"/>
              <a:t>pushdown automaton</a:t>
            </a:r>
            <a:r>
              <a:rPr lang="zh-CN" altLang="en-US" sz="3200"/>
              <a:t>）</a:t>
            </a:r>
          </a:p>
          <a:p>
            <a:r>
              <a:rPr lang="zh-CN" altLang="en-US" sz="3200">
                <a:solidFill>
                  <a:srgbClr val="333399"/>
                </a:solidFill>
              </a:rPr>
              <a:t>    是带有</a:t>
            </a:r>
            <a:r>
              <a:rPr lang="zh-CN" altLang="en-US" sz="3200"/>
              <a:t>一个</a:t>
            </a:r>
            <a:r>
              <a:rPr lang="zh-CN" altLang="en-US" sz="3200">
                <a:solidFill>
                  <a:srgbClr val="333399"/>
                </a:solidFill>
              </a:rPr>
              <a:t>堆栈的有限状态自动机</a:t>
            </a:r>
            <a:r>
              <a:rPr lang="en-US" altLang="zh-CN" sz="3200">
                <a:solidFill>
                  <a:srgbClr val="333399"/>
                </a:solidFill>
              </a:rPr>
              <a:t>.  </a:t>
            </a:r>
          </a:p>
        </p:txBody>
      </p:sp>
      <p:graphicFrame>
        <p:nvGraphicFramePr>
          <p:cNvPr id="149521" name="Object 17"/>
          <p:cNvGraphicFramePr>
            <a:graphicFrameLocks noChangeAspect="1"/>
          </p:cNvGraphicFramePr>
          <p:nvPr/>
        </p:nvGraphicFramePr>
        <p:xfrm>
          <a:off x="1371600" y="3200400"/>
          <a:ext cx="6858000" cy="255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45" name="VISIO" r:id="rId3" imgW="4073760" imgH="1520640" progId="Visio.Drawing.11">
                  <p:embed/>
                </p:oleObj>
              </mc:Choice>
              <mc:Fallback>
                <p:oleObj name="VISIO" r:id="rId3" imgW="4073760" imgH="1520640" progId="Visio.Drawing.11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200400"/>
                        <a:ext cx="6858000" cy="2559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522" name="Rectangle 18"/>
          <p:cNvSpPr>
            <a:spLocks noChangeArrowheads="1"/>
          </p:cNvSpPr>
          <p:nvPr/>
        </p:nvSpPr>
        <p:spPr bwMode="auto">
          <a:xfrm>
            <a:off x="1527175" y="209550"/>
            <a:ext cx="5264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zh-CN" altLang="en-US" sz="4000">
                <a:ea typeface="华文行楷" pitchFamily="2" charset="-122"/>
              </a:rPr>
              <a:t>下推自动机的基本概念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6050CAA-49E3-8743-9D47-DC917A66540E}"/>
              </a:ext>
            </a:extLst>
          </p:cNvPr>
          <p:cNvSpPr txBox="1"/>
          <p:nvPr/>
        </p:nvSpPr>
        <p:spPr>
          <a:xfrm>
            <a:off x="8388424" y="6381328"/>
            <a:ext cx="755576" cy="476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kumimoji="1" lang="zh-CN" altLang="en-US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50" name="Text Box 22"/>
          <p:cNvSpPr txBox="1">
            <a:spLocks noChangeArrowheads="1"/>
          </p:cNvSpPr>
          <p:nvPr/>
        </p:nvSpPr>
        <p:spPr bwMode="auto">
          <a:xfrm>
            <a:off x="762000" y="2714625"/>
            <a:ext cx="3124200" cy="338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/>
              <a:t> </a:t>
            </a:r>
            <a:r>
              <a:rPr lang="zh-CN" altLang="en-US"/>
              <a:t>有限状态集</a:t>
            </a:r>
            <a:endParaRPr lang="zh-CN" altLang="en-US" i="1" baseline="-25000"/>
          </a:p>
          <a:p>
            <a:pPr>
              <a:buFont typeface="Wingdings" pitchFamily="2" charset="2"/>
              <a:buChar char=" "/>
            </a:pPr>
            <a:r>
              <a:rPr lang="zh-CN" altLang="en-US" sz="800"/>
              <a:t> </a:t>
            </a:r>
          </a:p>
          <a:p>
            <a:pPr>
              <a:buFont typeface="Wingdings" pitchFamily="2" charset="2"/>
              <a:buChar char="²"/>
            </a:pPr>
            <a:r>
              <a:rPr lang="zh-CN" altLang="en-US"/>
              <a:t> 有限输入符号集</a:t>
            </a:r>
          </a:p>
          <a:p>
            <a:pPr>
              <a:buFont typeface="Wingdings" pitchFamily="2" charset="2"/>
              <a:buChar char=" "/>
            </a:pPr>
            <a:r>
              <a:rPr lang="zh-CN" altLang="en-US" sz="800"/>
              <a:t> </a:t>
            </a:r>
          </a:p>
          <a:p>
            <a:pPr>
              <a:buFont typeface="Wingdings" pitchFamily="2" charset="2"/>
              <a:buChar char="²"/>
            </a:pPr>
            <a:r>
              <a:rPr lang="zh-CN" altLang="en-US"/>
              <a:t> 有限堆栈符号集</a:t>
            </a:r>
          </a:p>
          <a:p>
            <a:pPr>
              <a:buFont typeface="Wingdings" pitchFamily="2" charset="2"/>
              <a:buChar char=" "/>
            </a:pPr>
            <a:r>
              <a:rPr lang="zh-CN" altLang="en-US" sz="800"/>
              <a:t> </a:t>
            </a:r>
          </a:p>
          <a:p>
            <a:pPr>
              <a:buFont typeface="Wingdings" pitchFamily="2" charset="2"/>
              <a:buChar char="²"/>
            </a:pPr>
            <a:r>
              <a:rPr lang="zh-CN" altLang="en-US"/>
              <a:t> 转移函数</a:t>
            </a:r>
          </a:p>
          <a:p>
            <a:pPr>
              <a:buFont typeface="Wingdings" pitchFamily="2" charset="2"/>
              <a:buChar char=" "/>
            </a:pPr>
            <a:r>
              <a:rPr lang="zh-CN" altLang="en-US" sz="800"/>
              <a:t> </a:t>
            </a:r>
          </a:p>
          <a:p>
            <a:pPr>
              <a:buFont typeface="Wingdings" pitchFamily="2" charset="2"/>
              <a:buChar char="²"/>
            </a:pPr>
            <a:r>
              <a:rPr lang="zh-CN" altLang="en-US"/>
              <a:t> 一个开始状态</a:t>
            </a:r>
          </a:p>
          <a:p>
            <a:pPr>
              <a:buFont typeface="Wingdings" pitchFamily="2" charset="2"/>
              <a:buChar char=" "/>
            </a:pPr>
            <a:r>
              <a:rPr lang="zh-CN" altLang="en-US" sz="800"/>
              <a:t> </a:t>
            </a:r>
          </a:p>
          <a:p>
            <a:pPr>
              <a:buFont typeface="Wingdings" pitchFamily="2" charset="2"/>
              <a:buChar char="²"/>
            </a:pPr>
            <a:r>
              <a:rPr lang="zh-CN" altLang="en-US"/>
              <a:t> 一个开始堆栈符号</a:t>
            </a:r>
            <a:endParaRPr lang="zh-CN" altLang="en-US" sz="1000"/>
          </a:p>
          <a:p>
            <a:pPr>
              <a:buFont typeface="Wingdings" pitchFamily="2" charset="2"/>
              <a:buChar char=" "/>
            </a:pPr>
            <a:r>
              <a:rPr lang="zh-CN" altLang="en-US" sz="800"/>
              <a:t> </a:t>
            </a:r>
          </a:p>
          <a:p>
            <a:pPr>
              <a:buFont typeface="Wingdings" pitchFamily="2" charset="2"/>
              <a:buChar char="²"/>
            </a:pPr>
            <a:r>
              <a:rPr lang="zh-CN" altLang="en-US"/>
              <a:t> 终态集合</a:t>
            </a:r>
          </a:p>
        </p:txBody>
      </p:sp>
      <p:grpSp>
        <p:nvGrpSpPr>
          <p:cNvPr id="150551" name="Group 23"/>
          <p:cNvGrpSpPr>
            <a:grpSpLocks/>
          </p:cNvGrpSpPr>
          <p:nvPr/>
        </p:nvGrpSpPr>
        <p:grpSpPr bwMode="auto">
          <a:xfrm>
            <a:off x="3733800" y="2638425"/>
            <a:ext cx="685800" cy="304800"/>
            <a:chOff x="2448" y="1968"/>
            <a:chExt cx="864" cy="240"/>
          </a:xfrm>
        </p:grpSpPr>
        <p:sp>
          <p:nvSpPr>
            <p:cNvPr id="150552" name="Line 24"/>
            <p:cNvSpPr>
              <a:spLocks noChangeShapeType="1"/>
            </p:cNvSpPr>
            <p:nvPr/>
          </p:nvSpPr>
          <p:spPr bwMode="auto">
            <a:xfrm>
              <a:off x="2448" y="2208"/>
              <a:ext cx="8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0553" name="Line 25"/>
            <p:cNvSpPr>
              <a:spLocks noChangeShapeType="1"/>
            </p:cNvSpPr>
            <p:nvPr/>
          </p:nvSpPr>
          <p:spPr bwMode="auto">
            <a:xfrm flipV="1">
              <a:off x="3312" y="1968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50554" name="Group 26"/>
          <p:cNvGrpSpPr>
            <a:grpSpLocks/>
          </p:cNvGrpSpPr>
          <p:nvPr/>
        </p:nvGrpSpPr>
        <p:grpSpPr bwMode="auto">
          <a:xfrm>
            <a:off x="3733800" y="2638425"/>
            <a:ext cx="1371600" cy="1295400"/>
            <a:chOff x="2880" y="1968"/>
            <a:chExt cx="1056" cy="576"/>
          </a:xfrm>
        </p:grpSpPr>
        <p:sp>
          <p:nvSpPr>
            <p:cNvPr id="150555" name="Line 27"/>
            <p:cNvSpPr>
              <a:spLocks noChangeShapeType="1"/>
            </p:cNvSpPr>
            <p:nvPr/>
          </p:nvSpPr>
          <p:spPr bwMode="auto">
            <a:xfrm>
              <a:off x="2880" y="2544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0556" name="Line 28"/>
            <p:cNvSpPr>
              <a:spLocks noChangeShapeType="1"/>
            </p:cNvSpPr>
            <p:nvPr/>
          </p:nvSpPr>
          <p:spPr bwMode="auto">
            <a:xfrm flipV="1">
              <a:off x="3936" y="19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50557" name="Group 29"/>
          <p:cNvGrpSpPr>
            <a:grpSpLocks/>
          </p:cNvGrpSpPr>
          <p:nvPr/>
        </p:nvGrpSpPr>
        <p:grpSpPr bwMode="auto">
          <a:xfrm>
            <a:off x="3733800" y="2638425"/>
            <a:ext cx="1752600" cy="1752600"/>
            <a:chOff x="2880" y="1968"/>
            <a:chExt cx="1056" cy="576"/>
          </a:xfrm>
        </p:grpSpPr>
        <p:sp>
          <p:nvSpPr>
            <p:cNvPr id="150558" name="Line 30"/>
            <p:cNvSpPr>
              <a:spLocks noChangeShapeType="1"/>
            </p:cNvSpPr>
            <p:nvPr/>
          </p:nvSpPr>
          <p:spPr bwMode="auto">
            <a:xfrm>
              <a:off x="2880" y="2544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0559" name="Line 31"/>
            <p:cNvSpPr>
              <a:spLocks noChangeShapeType="1"/>
            </p:cNvSpPr>
            <p:nvPr/>
          </p:nvSpPr>
          <p:spPr bwMode="auto">
            <a:xfrm flipV="1">
              <a:off x="3936" y="19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50560" name="Group 32"/>
          <p:cNvGrpSpPr>
            <a:grpSpLocks/>
          </p:cNvGrpSpPr>
          <p:nvPr/>
        </p:nvGrpSpPr>
        <p:grpSpPr bwMode="auto">
          <a:xfrm>
            <a:off x="3733800" y="2638425"/>
            <a:ext cx="2133600" cy="2286000"/>
            <a:chOff x="2880" y="1968"/>
            <a:chExt cx="1056" cy="576"/>
          </a:xfrm>
        </p:grpSpPr>
        <p:sp>
          <p:nvSpPr>
            <p:cNvPr id="150561" name="Line 33"/>
            <p:cNvSpPr>
              <a:spLocks noChangeShapeType="1"/>
            </p:cNvSpPr>
            <p:nvPr/>
          </p:nvSpPr>
          <p:spPr bwMode="auto">
            <a:xfrm>
              <a:off x="2880" y="2544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0562" name="Line 34"/>
            <p:cNvSpPr>
              <a:spLocks noChangeShapeType="1"/>
            </p:cNvSpPr>
            <p:nvPr/>
          </p:nvSpPr>
          <p:spPr bwMode="auto">
            <a:xfrm flipV="1">
              <a:off x="3936" y="19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50563" name="Group 35"/>
          <p:cNvGrpSpPr>
            <a:grpSpLocks/>
          </p:cNvGrpSpPr>
          <p:nvPr/>
        </p:nvGrpSpPr>
        <p:grpSpPr bwMode="auto">
          <a:xfrm>
            <a:off x="3733800" y="2638425"/>
            <a:ext cx="2590800" cy="2743200"/>
            <a:chOff x="2880" y="1968"/>
            <a:chExt cx="1056" cy="576"/>
          </a:xfrm>
        </p:grpSpPr>
        <p:sp>
          <p:nvSpPr>
            <p:cNvPr id="150564" name="Line 36"/>
            <p:cNvSpPr>
              <a:spLocks noChangeShapeType="1"/>
            </p:cNvSpPr>
            <p:nvPr/>
          </p:nvSpPr>
          <p:spPr bwMode="auto">
            <a:xfrm>
              <a:off x="2880" y="2544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0565" name="Line 37"/>
            <p:cNvSpPr>
              <a:spLocks noChangeShapeType="1"/>
            </p:cNvSpPr>
            <p:nvPr/>
          </p:nvSpPr>
          <p:spPr bwMode="auto">
            <a:xfrm flipV="1">
              <a:off x="3936" y="19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50566" name="Text Box 38"/>
          <p:cNvSpPr txBox="1">
            <a:spLocks noChangeArrowheads="1"/>
          </p:cNvSpPr>
          <p:nvPr/>
        </p:nvSpPr>
        <p:spPr bwMode="auto">
          <a:xfrm>
            <a:off x="7620000" y="4391025"/>
            <a:ext cx="1143000" cy="149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i="1">
                <a:ea typeface="华文行楷" pitchFamily="2" charset="-122"/>
              </a:rPr>
              <a:t>q</a:t>
            </a:r>
            <a:r>
              <a:rPr lang="en-US" altLang="zh-CN" i="1" baseline="-25000">
                <a:ea typeface="华文行楷" pitchFamily="2" charset="-122"/>
              </a:rPr>
              <a:t>0</a:t>
            </a:r>
            <a:r>
              <a:rPr lang="en-US" altLang="zh-CN">
                <a:latin typeface="Times New Roman" pitchFamily="18" charset="0"/>
                <a:ea typeface="华文行楷" pitchFamily="2" charset="-122"/>
                <a:sym typeface="Symbol" pitchFamily="18" charset="2"/>
              </a:rPr>
              <a:t>  </a:t>
            </a:r>
            <a:r>
              <a:rPr lang="en-US" altLang="zh-CN" i="1">
                <a:ea typeface="华文行楷" pitchFamily="2" charset="-122"/>
                <a:sym typeface="Symbol" pitchFamily="18" charset="2"/>
              </a:rPr>
              <a:t>Q</a:t>
            </a:r>
          </a:p>
          <a:p>
            <a:pPr>
              <a:buFont typeface="Wingdings" pitchFamily="2" charset="2"/>
              <a:buChar char=" "/>
            </a:pPr>
            <a:r>
              <a:rPr lang="en-US" altLang="zh-CN" sz="1000">
                <a:solidFill>
                  <a:srgbClr val="333399"/>
                </a:solidFill>
                <a:latin typeface="Times New Roman" pitchFamily="18" charset="0"/>
              </a:rPr>
              <a:t> </a:t>
            </a:r>
          </a:p>
          <a:p>
            <a:r>
              <a:rPr lang="en-US" altLang="zh-CN" i="1">
                <a:ea typeface="华文行楷" pitchFamily="2" charset="-122"/>
              </a:rPr>
              <a:t>Z</a:t>
            </a:r>
            <a:r>
              <a:rPr lang="en-US" altLang="zh-CN" i="1" baseline="-25000">
                <a:ea typeface="华文行楷" pitchFamily="2" charset="-122"/>
              </a:rPr>
              <a:t>0</a:t>
            </a:r>
            <a:r>
              <a:rPr lang="en-US" altLang="zh-CN">
                <a:latin typeface="Times New Roman" pitchFamily="18" charset="0"/>
                <a:ea typeface="华文行楷" pitchFamily="2" charset="-122"/>
                <a:sym typeface="Symbol" pitchFamily="18" charset="2"/>
              </a:rPr>
              <a:t>  </a:t>
            </a:r>
            <a:r>
              <a:rPr lang="en-US" altLang="zh-CN">
                <a:latin typeface="Times New Roman" pitchFamily="18" charset="0"/>
                <a:ea typeface="宋体" pitchFamily="2" charset="-122"/>
                <a:sym typeface="Symbol" pitchFamily="18" charset="2"/>
              </a:rPr>
              <a:t></a:t>
            </a:r>
            <a:endParaRPr lang="en-US" altLang="zh-CN">
              <a:latin typeface="Times New Roman" pitchFamily="18" charset="0"/>
              <a:ea typeface="华文行楷" pitchFamily="2" charset="-122"/>
            </a:endParaRPr>
          </a:p>
          <a:p>
            <a:pPr>
              <a:buFont typeface="Wingdings" pitchFamily="2" charset="2"/>
              <a:buChar char=" "/>
            </a:pPr>
            <a:r>
              <a:rPr lang="en-US" altLang="zh-CN" sz="1000">
                <a:solidFill>
                  <a:srgbClr val="333399"/>
                </a:solidFill>
                <a:latin typeface="Times New Roman" pitchFamily="18" charset="0"/>
              </a:rPr>
              <a:t> </a:t>
            </a:r>
          </a:p>
          <a:p>
            <a:r>
              <a:rPr lang="en-US" altLang="zh-CN" i="1">
                <a:ea typeface="华文行楷" pitchFamily="2" charset="-122"/>
              </a:rPr>
              <a:t>F</a:t>
            </a:r>
            <a:r>
              <a:rPr lang="en-US" altLang="zh-CN">
                <a:latin typeface="Times New Roman" pitchFamily="18" charset="0"/>
                <a:ea typeface="华文行楷" pitchFamily="2" charset="-122"/>
                <a:sym typeface="Symbol" pitchFamily="18" charset="2"/>
              </a:rPr>
              <a:t>   </a:t>
            </a:r>
            <a:r>
              <a:rPr lang="en-US" altLang="zh-CN" i="1">
                <a:ea typeface="华文行楷" pitchFamily="2" charset="-122"/>
                <a:sym typeface="Symbol" pitchFamily="18" charset="2"/>
              </a:rPr>
              <a:t>Q</a:t>
            </a:r>
          </a:p>
        </p:txBody>
      </p:sp>
      <p:sp>
        <p:nvSpPr>
          <p:cNvPr id="150567" name="Rectangle 39"/>
          <p:cNvSpPr>
            <a:spLocks noChangeArrowheads="1"/>
          </p:cNvSpPr>
          <p:nvPr/>
        </p:nvSpPr>
        <p:spPr bwMode="auto">
          <a:xfrm>
            <a:off x="1143000" y="6019800"/>
            <a:ext cx="6096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i="1">
                <a:ea typeface="华文行楷" pitchFamily="2" charset="-122"/>
                <a:sym typeface="Symbol" pitchFamily="18" charset="2"/>
              </a:rPr>
              <a:t> :  Q  </a:t>
            </a:r>
            <a:r>
              <a:rPr lang="en-US" altLang="zh-CN">
                <a:ea typeface="华文行楷" pitchFamily="2" charset="-122"/>
                <a:sym typeface="Symbol" pitchFamily="18" charset="2"/>
              </a:rPr>
              <a:t> (</a:t>
            </a:r>
            <a:r>
              <a:rPr lang="en-US" altLang="zh-CN">
                <a:latin typeface="Times New Roman" pitchFamily="18" charset="0"/>
                <a:ea typeface="宋体" pitchFamily="2" charset="-122"/>
                <a:sym typeface="Symbol" pitchFamily="18" charset="2"/>
              </a:rPr>
              <a:t>   </a:t>
            </a:r>
            <a:r>
              <a:rPr lang="en-US" altLang="zh-CN" sz="3200" i="1">
                <a:ea typeface="华文行楷" pitchFamily="2" charset="-122"/>
                <a:sym typeface="Symbol" pitchFamily="18" charset="2"/>
              </a:rPr>
              <a:t></a:t>
            </a:r>
            <a:r>
              <a:rPr lang="en-US" altLang="zh-CN">
                <a:latin typeface="Times New Roman" pitchFamily="18" charset="0"/>
                <a:ea typeface="宋体" pitchFamily="2" charset="-122"/>
                <a:sym typeface="Symbol" pitchFamily="18" charset="2"/>
              </a:rPr>
              <a:t> </a:t>
            </a:r>
            <a:r>
              <a:rPr lang="en-US" altLang="zh-CN">
                <a:ea typeface="华文行楷" pitchFamily="2" charset="-122"/>
                <a:sym typeface="Symbol" pitchFamily="18" charset="2"/>
              </a:rPr>
              <a:t>)</a:t>
            </a:r>
            <a:r>
              <a:rPr lang="en-US" altLang="zh-CN" i="1">
                <a:ea typeface="华文行楷" pitchFamily="2" charset="-122"/>
                <a:sym typeface="Symbol" pitchFamily="18" charset="2"/>
              </a:rPr>
              <a:t> </a:t>
            </a:r>
            <a:r>
              <a:rPr lang="en-US" altLang="zh-CN">
                <a:ea typeface="华文行楷" pitchFamily="2" charset="-122"/>
                <a:sym typeface="Symbol" pitchFamily="18" charset="2"/>
              </a:rPr>
              <a:t> </a:t>
            </a:r>
            <a:r>
              <a:rPr lang="en-US" altLang="zh-CN">
                <a:latin typeface="Times New Roman" pitchFamily="18" charset="0"/>
                <a:ea typeface="宋体" pitchFamily="2" charset="-122"/>
                <a:sym typeface="Symbol" pitchFamily="18" charset="2"/>
              </a:rPr>
              <a:t> </a:t>
            </a:r>
            <a:r>
              <a:rPr lang="en-US" altLang="zh-CN">
                <a:ea typeface="华文行楷" pitchFamily="2" charset="-122"/>
                <a:sym typeface="Symbol" pitchFamily="18" charset="2"/>
              </a:rPr>
              <a:t> </a:t>
            </a:r>
            <a:r>
              <a:rPr lang="en-US" altLang="zh-CN" i="1">
                <a:ea typeface="华文行楷" pitchFamily="2" charset="-122"/>
                <a:sym typeface="Symbol" pitchFamily="18" charset="2"/>
              </a:rPr>
              <a:t>2</a:t>
            </a:r>
            <a:r>
              <a:rPr lang="en-US" altLang="zh-CN" i="1" baseline="30000">
                <a:ea typeface="华文行楷" pitchFamily="2" charset="-122"/>
                <a:sym typeface="Symbol" pitchFamily="18" charset="2"/>
              </a:rPr>
              <a:t>Q </a:t>
            </a:r>
            <a:r>
              <a:rPr lang="en-US" altLang="zh-CN" baseline="30000">
                <a:latin typeface="Times New Roman" pitchFamily="18" charset="0"/>
                <a:ea typeface="宋体" pitchFamily="2" charset="-122"/>
                <a:sym typeface="Symbol" pitchFamily="18" charset="2"/>
              </a:rPr>
              <a:t> *</a:t>
            </a:r>
          </a:p>
        </p:txBody>
      </p:sp>
      <p:sp>
        <p:nvSpPr>
          <p:cNvPr id="150568" name="Rectangle 40"/>
          <p:cNvSpPr>
            <a:spLocks noChangeArrowheads="1"/>
          </p:cNvSpPr>
          <p:nvPr/>
        </p:nvSpPr>
        <p:spPr bwMode="auto">
          <a:xfrm>
            <a:off x="762000" y="1524000"/>
            <a:ext cx="8001000" cy="103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2800"/>
              <a:t> </a:t>
            </a:r>
            <a:r>
              <a:rPr lang="zh-CN" altLang="en-US" sz="2800"/>
              <a:t>形式定义 </a:t>
            </a:r>
            <a:r>
              <a:rPr lang="zh-CN" altLang="en-US" sz="2800">
                <a:solidFill>
                  <a:srgbClr val="333399"/>
                </a:solidFill>
              </a:rPr>
              <a:t>一个下推自动机 </a:t>
            </a:r>
            <a:r>
              <a:rPr lang="en-US" altLang="zh-CN" sz="2800" i="1">
                <a:solidFill>
                  <a:srgbClr val="333399"/>
                </a:solidFill>
              </a:rPr>
              <a:t>PDA </a:t>
            </a:r>
            <a:r>
              <a:rPr lang="zh-CN" altLang="en-US" sz="2800">
                <a:solidFill>
                  <a:srgbClr val="333399"/>
                </a:solidFill>
              </a:rPr>
              <a:t>是一个七元组</a:t>
            </a:r>
          </a:p>
          <a:p>
            <a:endParaRPr lang="zh-CN" altLang="en-US" sz="1000">
              <a:solidFill>
                <a:srgbClr val="333399"/>
              </a:solidFill>
            </a:endParaRPr>
          </a:p>
          <a:p>
            <a:r>
              <a:rPr lang="zh-CN" altLang="en-US" i="1">
                <a:ea typeface="华文行楷" pitchFamily="2" charset="-122"/>
              </a:rPr>
              <a:t>                                 </a:t>
            </a:r>
            <a:r>
              <a:rPr lang="en-US" altLang="zh-CN" i="1">
                <a:ea typeface="华文行楷" pitchFamily="2" charset="-122"/>
              </a:rPr>
              <a:t>P</a:t>
            </a:r>
            <a:r>
              <a:rPr lang="en-US" altLang="zh-CN">
                <a:ea typeface="华文行楷" pitchFamily="2" charset="-122"/>
              </a:rPr>
              <a:t> = (</a:t>
            </a:r>
            <a:r>
              <a:rPr lang="en-US" altLang="zh-CN" i="1">
                <a:ea typeface="华文行楷" pitchFamily="2" charset="-122"/>
              </a:rPr>
              <a:t>Q,</a:t>
            </a:r>
            <a:r>
              <a:rPr lang="en-US" altLang="zh-CN">
                <a:ea typeface="华文行楷" pitchFamily="2" charset="-122"/>
              </a:rPr>
              <a:t> </a:t>
            </a:r>
            <a:r>
              <a:rPr lang="en-US" altLang="zh-CN">
                <a:ea typeface="宋体" pitchFamily="2" charset="-122"/>
                <a:sym typeface="Symbol" pitchFamily="18" charset="2"/>
              </a:rPr>
              <a:t></a:t>
            </a:r>
            <a:r>
              <a:rPr lang="en-US" altLang="zh-CN" i="1">
                <a:ea typeface="华文行楷" pitchFamily="2" charset="-122"/>
              </a:rPr>
              <a:t>, </a:t>
            </a:r>
            <a:r>
              <a:rPr lang="en-US" altLang="zh-CN">
                <a:ea typeface="宋体" pitchFamily="2" charset="-122"/>
                <a:sym typeface="Symbol" pitchFamily="18" charset="2"/>
              </a:rPr>
              <a:t></a:t>
            </a:r>
            <a:r>
              <a:rPr lang="en-US" altLang="zh-CN" i="1">
                <a:ea typeface="华文行楷" pitchFamily="2" charset="-122"/>
              </a:rPr>
              <a:t>, </a:t>
            </a:r>
            <a:r>
              <a:rPr lang="en-US" altLang="zh-CN" i="1">
                <a:ea typeface="华文行楷" pitchFamily="2" charset="-122"/>
                <a:sym typeface="Symbol" pitchFamily="18" charset="2"/>
              </a:rPr>
              <a:t></a:t>
            </a:r>
            <a:r>
              <a:rPr lang="en-US" altLang="zh-CN" i="1">
                <a:ea typeface="华文行楷" pitchFamily="2" charset="-122"/>
              </a:rPr>
              <a:t>, q</a:t>
            </a:r>
            <a:r>
              <a:rPr lang="en-US" altLang="zh-CN" i="1" baseline="-25000">
                <a:ea typeface="华文行楷" pitchFamily="2" charset="-122"/>
              </a:rPr>
              <a:t>0 </a:t>
            </a:r>
            <a:r>
              <a:rPr lang="en-US" altLang="zh-CN" i="1">
                <a:ea typeface="华文行楷" pitchFamily="2" charset="-122"/>
              </a:rPr>
              <a:t>, Z</a:t>
            </a:r>
            <a:r>
              <a:rPr lang="en-US" altLang="zh-CN" i="1" baseline="-25000">
                <a:ea typeface="华文行楷" pitchFamily="2" charset="-122"/>
              </a:rPr>
              <a:t>0 </a:t>
            </a:r>
            <a:r>
              <a:rPr lang="en-US" altLang="zh-CN" i="1">
                <a:ea typeface="华文行楷" pitchFamily="2" charset="-122"/>
              </a:rPr>
              <a:t>, F </a:t>
            </a:r>
            <a:r>
              <a:rPr lang="en-US" altLang="zh-CN">
                <a:ea typeface="华文行楷" pitchFamily="2" charset="-122"/>
              </a:rPr>
              <a:t>)</a:t>
            </a:r>
            <a:r>
              <a:rPr lang="en-US" altLang="zh-CN">
                <a:solidFill>
                  <a:schemeClr val="tx1"/>
                </a:solidFill>
                <a:ea typeface="华文行楷" pitchFamily="2" charset="-122"/>
              </a:rPr>
              <a:t>.</a:t>
            </a:r>
            <a:r>
              <a:rPr lang="en-US" altLang="zh-CN">
                <a:solidFill>
                  <a:srgbClr val="333399"/>
                </a:solidFill>
                <a:ea typeface="华文行楷" pitchFamily="2" charset="-122"/>
              </a:rPr>
              <a:t>  </a:t>
            </a:r>
          </a:p>
        </p:txBody>
      </p:sp>
      <p:grpSp>
        <p:nvGrpSpPr>
          <p:cNvPr id="150569" name="Group 41"/>
          <p:cNvGrpSpPr>
            <a:grpSpLocks/>
          </p:cNvGrpSpPr>
          <p:nvPr/>
        </p:nvGrpSpPr>
        <p:grpSpPr bwMode="auto">
          <a:xfrm>
            <a:off x="3733800" y="2638425"/>
            <a:ext cx="1066800" cy="762000"/>
            <a:chOff x="2448" y="1968"/>
            <a:chExt cx="864" cy="240"/>
          </a:xfrm>
        </p:grpSpPr>
        <p:sp>
          <p:nvSpPr>
            <p:cNvPr id="150570" name="Line 42"/>
            <p:cNvSpPr>
              <a:spLocks noChangeShapeType="1"/>
            </p:cNvSpPr>
            <p:nvPr/>
          </p:nvSpPr>
          <p:spPr bwMode="auto">
            <a:xfrm>
              <a:off x="2448" y="2208"/>
              <a:ext cx="8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0571" name="Line 43"/>
            <p:cNvSpPr>
              <a:spLocks noChangeShapeType="1"/>
            </p:cNvSpPr>
            <p:nvPr/>
          </p:nvSpPr>
          <p:spPr bwMode="auto">
            <a:xfrm flipV="1">
              <a:off x="3312" y="1968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50572" name="Group 44"/>
          <p:cNvGrpSpPr>
            <a:grpSpLocks/>
          </p:cNvGrpSpPr>
          <p:nvPr/>
        </p:nvGrpSpPr>
        <p:grpSpPr bwMode="auto">
          <a:xfrm>
            <a:off x="3733800" y="2638425"/>
            <a:ext cx="3124200" cy="3276600"/>
            <a:chOff x="2880" y="1968"/>
            <a:chExt cx="1056" cy="576"/>
          </a:xfrm>
        </p:grpSpPr>
        <p:sp>
          <p:nvSpPr>
            <p:cNvPr id="150573" name="Line 45"/>
            <p:cNvSpPr>
              <a:spLocks noChangeShapeType="1"/>
            </p:cNvSpPr>
            <p:nvPr/>
          </p:nvSpPr>
          <p:spPr bwMode="auto">
            <a:xfrm>
              <a:off x="2880" y="2544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0574" name="Line 46"/>
            <p:cNvSpPr>
              <a:spLocks noChangeShapeType="1"/>
            </p:cNvSpPr>
            <p:nvPr/>
          </p:nvSpPr>
          <p:spPr bwMode="auto">
            <a:xfrm flipV="1">
              <a:off x="3936" y="19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50575" name="Rectangle 47"/>
          <p:cNvSpPr>
            <a:spLocks noChangeArrowheads="1"/>
          </p:cNvSpPr>
          <p:nvPr/>
        </p:nvSpPr>
        <p:spPr bwMode="auto">
          <a:xfrm>
            <a:off x="1527175" y="209550"/>
            <a:ext cx="5264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zh-CN" altLang="en-US" sz="4000">
                <a:ea typeface="华文行楷" pitchFamily="2" charset="-122"/>
              </a:rPr>
              <a:t>下推自动机的基本概念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C0B7ACA-83EF-6844-9C55-87BCB7018E2A}"/>
              </a:ext>
            </a:extLst>
          </p:cNvPr>
          <p:cNvSpPr txBox="1"/>
          <p:nvPr/>
        </p:nvSpPr>
        <p:spPr>
          <a:xfrm>
            <a:off x="8388424" y="6381328"/>
            <a:ext cx="755576" cy="476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kumimoji="1" lang="zh-CN" altLang="en-US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50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05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05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05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05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05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05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0" dur="500"/>
                                        <p:tgtEl>
                                          <p:spTgt spid="150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5" dur="500"/>
                                        <p:tgtEl>
                                          <p:spTgt spid="150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0" dur="500"/>
                                        <p:tgtEl>
                                          <p:spTgt spid="150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5" dur="500"/>
                                        <p:tgtEl>
                                          <p:spTgt spid="150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0" dur="500"/>
                                        <p:tgtEl>
                                          <p:spTgt spid="150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0" fill="hold"/>
                                        <p:tgtEl>
                                          <p:spTgt spid="1505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0" fill="hold"/>
                                        <p:tgtEl>
                                          <p:spTgt spid="1505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550" grpId="0" autoUpdateAnimBg="0"/>
      <p:bldP spid="150566" grpId="0" autoUpdateAnimBg="0"/>
      <p:bldP spid="150567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25" name="Rectangle 17"/>
          <p:cNvSpPr>
            <a:spLocks noChangeArrowheads="1"/>
          </p:cNvSpPr>
          <p:nvPr/>
        </p:nvSpPr>
        <p:spPr bwMode="auto">
          <a:xfrm>
            <a:off x="762000" y="1295400"/>
            <a:ext cx="8153400" cy="319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2800"/>
              <a:t> </a:t>
            </a:r>
            <a:r>
              <a:rPr lang="zh-CN" altLang="en-US" sz="2800"/>
              <a:t>举例</a:t>
            </a:r>
            <a:r>
              <a:rPr lang="zh-CN" altLang="en-US"/>
              <a:t>   </a:t>
            </a:r>
            <a:r>
              <a:rPr lang="zh-CN" altLang="en-US">
                <a:solidFill>
                  <a:srgbClr val="333399"/>
                </a:solidFill>
              </a:rPr>
              <a:t>所接受语言为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L</a:t>
            </a:r>
            <a:r>
              <a:rPr lang="en-US" altLang="zh-CN">
                <a:solidFill>
                  <a:srgbClr val="333399"/>
                </a:solidFill>
                <a:sym typeface="Symbol" pitchFamily="18" charset="2"/>
              </a:rPr>
              <a:t> =  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0</a:t>
            </a:r>
            <a:r>
              <a:rPr lang="en-US" altLang="zh-CN" i="1" baseline="30000">
                <a:solidFill>
                  <a:srgbClr val="333399"/>
                </a:solidFill>
                <a:sym typeface="Symbol" pitchFamily="18" charset="2"/>
              </a:rPr>
              <a:t>n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1</a:t>
            </a:r>
            <a:r>
              <a:rPr lang="en-US" altLang="zh-CN" i="1" baseline="30000">
                <a:solidFill>
                  <a:srgbClr val="333399"/>
                </a:solidFill>
                <a:sym typeface="Symbol" pitchFamily="18" charset="2"/>
              </a:rPr>
              <a:t>n</a:t>
            </a:r>
            <a:r>
              <a:rPr lang="en-US" altLang="zh-CN">
                <a:solidFill>
                  <a:srgbClr val="333399"/>
                </a:solidFill>
                <a:sym typeface="Symbol" pitchFamily="18" charset="2"/>
              </a:rPr>
              <a:t>  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n </a:t>
            </a:r>
            <a:r>
              <a:rPr lang="en-US" altLang="zh-CN">
                <a:solidFill>
                  <a:srgbClr val="333399"/>
                </a:solidFill>
                <a:sym typeface="Symbol" pitchFamily="18" charset="2"/>
              </a:rPr>
              <a:t> 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1</a:t>
            </a:r>
            <a:r>
              <a:rPr lang="en-US" altLang="zh-CN">
                <a:solidFill>
                  <a:srgbClr val="333399"/>
                </a:solidFill>
                <a:sym typeface="Symbol" pitchFamily="18" charset="2"/>
              </a:rPr>
              <a:t></a:t>
            </a:r>
            <a:r>
              <a:rPr lang="zh-CN" altLang="en-US">
                <a:solidFill>
                  <a:srgbClr val="333399"/>
                </a:solidFill>
              </a:rPr>
              <a:t>的一个 </a:t>
            </a:r>
            <a:r>
              <a:rPr lang="en-US" altLang="zh-CN" i="1">
                <a:solidFill>
                  <a:srgbClr val="333399"/>
                </a:solidFill>
              </a:rPr>
              <a:t>PDA</a:t>
            </a:r>
            <a:r>
              <a:rPr lang="en-US" altLang="zh-CN" sz="800"/>
              <a:t> </a:t>
            </a:r>
          </a:p>
          <a:p>
            <a:endParaRPr lang="en-US" altLang="zh-CN" sz="800">
              <a:solidFill>
                <a:srgbClr val="333399"/>
              </a:solidFill>
            </a:endParaRPr>
          </a:p>
          <a:p>
            <a:r>
              <a:rPr lang="en-US" altLang="zh-CN">
                <a:solidFill>
                  <a:srgbClr val="333399"/>
                </a:solidFill>
              </a:rPr>
              <a:t>              </a:t>
            </a:r>
            <a:r>
              <a:rPr lang="en-US" altLang="zh-CN" i="1">
                <a:solidFill>
                  <a:srgbClr val="333399"/>
                </a:solidFill>
              </a:rPr>
              <a:t>P</a:t>
            </a:r>
            <a:r>
              <a:rPr lang="en-US" altLang="zh-CN">
                <a:solidFill>
                  <a:srgbClr val="333399"/>
                </a:solidFill>
              </a:rPr>
              <a:t> = (</a:t>
            </a:r>
            <a:r>
              <a:rPr lang="en-US" altLang="zh-CN" i="1">
                <a:solidFill>
                  <a:srgbClr val="333399"/>
                </a:solidFill>
              </a:rPr>
              <a:t>{q</a:t>
            </a:r>
            <a:r>
              <a:rPr lang="en-US" altLang="zh-CN" i="1" baseline="-25000">
                <a:solidFill>
                  <a:srgbClr val="333399"/>
                </a:solidFill>
              </a:rPr>
              <a:t>0</a:t>
            </a:r>
            <a:r>
              <a:rPr lang="en-US" altLang="zh-CN" i="1">
                <a:solidFill>
                  <a:srgbClr val="333399"/>
                </a:solidFill>
              </a:rPr>
              <a:t>,q</a:t>
            </a:r>
            <a:r>
              <a:rPr lang="en-US" altLang="zh-CN" i="1" baseline="-25000">
                <a:solidFill>
                  <a:srgbClr val="333399"/>
                </a:solidFill>
              </a:rPr>
              <a:t>1</a:t>
            </a:r>
            <a:r>
              <a:rPr lang="en-US" altLang="zh-CN" i="1">
                <a:solidFill>
                  <a:srgbClr val="333399"/>
                </a:solidFill>
              </a:rPr>
              <a:t>,q</a:t>
            </a:r>
            <a:r>
              <a:rPr lang="en-US" altLang="zh-CN" i="1" baseline="-25000">
                <a:solidFill>
                  <a:srgbClr val="333399"/>
                </a:solidFill>
              </a:rPr>
              <a:t>2</a:t>
            </a:r>
            <a:r>
              <a:rPr lang="en-US" altLang="zh-CN" i="1">
                <a:solidFill>
                  <a:srgbClr val="333399"/>
                </a:solidFill>
              </a:rPr>
              <a:t>},</a:t>
            </a:r>
            <a:r>
              <a:rPr lang="en-US" altLang="zh-CN">
                <a:solidFill>
                  <a:srgbClr val="333399"/>
                </a:solidFill>
              </a:rPr>
              <a:t> 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{0,1}</a:t>
            </a:r>
            <a:r>
              <a:rPr lang="en-US" altLang="zh-CN" i="1">
                <a:solidFill>
                  <a:srgbClr val="333399"/>
                </a:solidFill>
              </a:rPr>
              <a:t>, 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{X,</a:t>
            </a:r>
            <a:r>
              <a:rPr lang="en-US" altLang="zh-CN" i="1">
                <a:solidFill>
                  <a:srgbClr val="333399"/>
                </a:solidFill>
              </a:rPr>
              <a:t>Z</a:t>
            </a:r>
            <a:r>
              <a:rPr lang="en-US" altLang="zh-CN" i="1" baseline="-25000">
                <a:solidFill>
                  <a:srgbClr val="333399"/>
                </a:solidFill>
              </a:rPr>
              <a:t>0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}</a:t>
            </a:r>
            <a:r>
              <a:rPr lang="en-US" altLang="zh-CN" i="1">
                <a:solidFill>
                  <a:srgbClr val="333399"/>
                </a:solidFill>
              </a:rPr>
              <a:t>, 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</a:t>
            </a:r>
            <a:r>
              <a:rPr lang="en-US" altLang="zh-CN" i="1">
                <a:solidFill>
                  <a:srgbClr val="333399"/>
                </a:solidFill>
              </a:rPr>
              <a:t>, q</a:t>
            </a:r>
            <a:r>
              <a:rPr lang="en-US" altLang="zh-CN" i="1" baseline="-25000">
                <a:solidFill>
                  <a:srgbClr val="333399"/>
                </a:solidFill>
              </a:rPr>
              <a:t>0 </a:t>
            </a:r>
            <a:r>
              <a:rPr lang="en-US" altLang="zh-CN" i="1">
                <a:solidFill>
                  <a:srgbClr val="333399"/>
                </a:solidFill>
              </a:rPr>
              <a:t>, Z</a:t>
            </a:r>
            <a:r>
              <a:rPr lang="en-US" altLang="zh-CN" i="1" baseline="-25000">
                <a:solidFill>
                  <a:srgbClr val="333399"/>
                </a:solidFill>
              </a:rPr>
              <a:t>0 </a:t>
            </a:r>
            <a:r>
              <a:rPr lang="en-US" altLang="zh-CN" i="1">
                <a:solidFill>
                  <a:srgbClr val="333399"/>
                </a:solidFill>
              </a:rPr>
              <a:t>, {q</a:t>
            </a:r>
            <a:r>
              <a:rPr lang="en-US" altLang="zh-CN" i="1" baseline="-25000">
                <a:solidFill>
                  <a:srgbClr val="333399"/>
                </a:solidFill>
              </a:rPr>
              <a:t>2</a:t>
            </a:r>
            <a:r>
              <a:rPr lang="en-US" altLang="zh-CN" i="1">
                <a:solidFill>
                  <a:srgbClr val="333399"/>
                </a:solidFill>
              </a:rPr>
              <a:t>} </a:t>
            </a:r>
            <a:r>
              <a:rPr lang="en-US" altLang="zh-CN">
                <a:solidFill>
                  <a:srgbClr val="333399"/>
                </a:solidFill>
              </a:rPr>
              <a:t>)</a:t>
            </a:r>
          </a:p>
          <a:p>
            <a:endParaRPr lang="en-US" altLang="zh-CN" sz="800">
              <a:solidFill>
                <a:srgbClr val="333399"/>
              </a:solidFill>
            </a:endParaRPr>
          </a:p>
          <a:p>
            <a:r>
              <a:rPr lang="en-US" altLang="zh-CN">
                <a:solidFill>
                  <a:srgbClr val="333399"/>
                </a:solidFill>
              </a:rPr>
              <a:t>    </a:t>
            </a:r>
            <a:r>
              <a:rPr lang="zh-CN" altLang="en-US">
                <a:solidFill>
                  <a:srgbClr val="333399"/>
                </a:solidFill>
              </a:rPr>
              <a:t>其中，转移函数定义如下 </a:t>
            </a:r>
          </a:p>
          <a:p>
            <a:endParaRPr lang="zh-CN" altLang="en-US" sz="800">
              <a:solidFill>
                <a:srgbClr val="333399"/>
              </a:solidFill>
            </a:endParaRPr>
          </a:p>
          <a:p>
            <a:r>
              <a:rPr lang="zh-CN" altLang="en-US">
                <a:solidFill>
                  <a:srgbClr val="333399"/>
                </a:solidFill>
              </a:rPr>
              <a:t>              </a:t>
            </a:r>
            <a:r>
              <a:rPr lang="zh-CN" altLang="en-US" i="1">
                <a:solidFill>
                  <a:srgbClr val="333399"/>
                </a:solidFill>
                <a:sym typeface="Symbol" pitchFamily="18" charset="2"/>
              </a:rPr>
              <a:t>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(</a:t>
            </a:r>
            <a:r>
              <a:rPr lang="en-US" altLang="zh-CN" i="1">
                <a:solidFill>
                  <a:srgbClr val="333399"/>
                </a:solidFill>
              </a:rPr>
              <a:t>q</a:t>
            </a:r>
            <a:r>
              <a:rPr lang="en-US" altLang="zh-CN" i="1" baseline="-25000">
                <a:solidFill>
                  <a:srgbClr val="333399"/>
                </a:solidFill>
              </a:rPr>
              <a:t>0</a:t>
            </a:r>
            <a:r>
              <a:rPr lang="en-US" altLang="zh-CN" i="1">
                <a:solidFill>
                  <a:srgbClr val="333399"/>
                </a:solidFill>
              </a:rPr>
              <a:t>, 0, Z</a:t>
            </a:r>
            <a:r>
              <a:rPr lang="en-US" altLang="zh-CN" i="1" baseline="-25000">
                <a:solidFill>
                  <a:srgbClr val="333399"/>
                </a:solidFill>
              </a:rPr>
              <a:t>0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)={(</a:t>
            </a:r>
            <a:r>
              <a:rPr lang="en-US" altLang="zh-CN" i="1">
                <a:solidFill>
                  <a:srgbClr val="333399"/>
                </a:solidFill>
              </a:rPr>
              <a:t>q</a:t>
            </a:r>
            <a:r>
              <a:rPr lang="en-US" altLang="zh-CN" i="1" baseline="-25000">
                <a:solidFill>
                  <a:srgbClr val="333399"/>
                </a:solidFill>
              </a:rPr>
              <a:t>0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, X</a:t>
            </a:r>
            <a:r>
              <a:rPr lang="en-US" altLang="zh-CN" i="1">
                <a:solidFill>
                  <a:srgbClr val="333399"/>
                </a:solidFill>
              </a:rPr>
              <a:t>Z</a:t>
            </a:r>
            <a:r>
              <a:rPr lang="en-US" altLang="zh-CN" i="1" baseline="-25000">
                <a:solidFill>
                  <a:srgbClr val="333399"/>
                </a:solidFill>
              </a:rPr>
              <a:t>0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)},  (</a:t>
            </a:r>
            <a:r>
              <a:rPr lang="en-US" altLang="zh-CN" i="1">
                <a:solidFill>
                  <a:srgbClr val="333399"/>
                </a:solidFill>
              </a:rPr>
              <a:t>q</a:t>
            </a:r>
            <a:r>
              <a:rPr lang="en-US" altLang="zh-CN" i="1" baseline="-25000">
                <a:solidFill>
                  <a:srgbClr val="333399"/>
                </a:solidFill>
              </a:rPr>
              <a:t>0</a:t>
            </a:r>
            <a:r>
              <a:rPr lang="en-US" altLang="zh-CN" i="1">
                <a:solidFill>
                  <a:srgbClr val="333399"/>
                </a:solidFill>
              </a:rPr>
              <a:t>, 0, X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)={(</a:t>
            </a:r>
            <a:r>
              <a:rPr lang="en-US" altLang="zh-CN" i="1">
                <a:solidFill>
                  <a:srgbClr val="333399"/>
                </a:solidFill>
              </a:rPr>
              <a:t>q</a:t>
            </a:r>
            <a:r>
              <a:rPr lang="en-US" altLang="zh-CN" i="1" baseline="-25000">
                <a:solidFill>
                  <a:srgbClr val="333399"/>
                </a:solidFill>
              </a:rPr>
              <a:t>0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, X</a:t>
            </a:r>
            <a:r>
              <a:rPr lang="en-US" altLang="zh-CN" i="1">
                <a:solidFill>
                  <a:srgbClr val="333399"/>
                </a:solidFill>
              </a:rPr>
              <a:t>X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)},</a:t>
            </a:r>
          </a:p>
          <a:p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              (</a:t>
            </a:r>
            <a:r>
              <a:rPr lang="en-US" altLang="zh-CN" i="1">
                <a:solidFill>
                  <a:srgbClr val="333399"/>
                </a:solidFill>
              </a:rPr>
              <a:t>q</a:t>
            </a:r>
            <a:r>
              <a:rPr lang="en-US" altLang="zh-CN" i="1" baseline="-25000">
                <a:solidFill>
                  <a:srgbClr val="333399"/>
                </a:solidFill>
              </a:rPr>
              <a:t>0</a:t>
            </a:r>
            <a:r>
              <a:rPr lang="en-US" altLang="zh-CN" i="1">
                <a:solidFill>
                  <a:srgbClr val="333399"/>
                </a:solidFill>
              </a:rPr>
              <a:t>, 1, X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)={(</a:t>
            </a:r>
            <a:r>
              <a:rPr lang="en-US" altLang="zh-CN" i="1">
                <a:solidFill>
                  <a:srgbClr val="333399"/>
                </a:solidFill>
              </a:rPr>
              <a:t>q</a:t>
            </a:r>
            <a:r>
              <a:rPr lang="en-US" altLang="zh-CN" i="1" baseline="-25000">
                <a:solidFill>
                  <a:srgbClr val="333399"/>
                </a:solidFill>
              </a:rPr>
              <a:t>1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, )},   (</a:t>
            </a:r>
            <a:r>
              <a:rPr lang="en-US" altLang="zh-CN" i="1">
                <a:solidFill>
                  <a:srgbClr val="333399"/>
                </a:solidFill>
              </a:rPr>
              <a:t>q</a:t>
            </a:r>
            <a:r>
              <a:rPr lang="en-US" altLang="zh-CN" i="1" baseline="-25000">
                <a:solidFill>
                  <a:srgbClr val="333399"/>
                </a:solidFill>
              </a:rPr>
              <a:t>1</a:t>
            </a:r>
            <a:r>
              <a:rPr lang="en-US" altLang="zh-CN" i="1">
                <a:solidFill>
                  <a:srgbClr val="333399"/>
                </a:solidFill>
              </a:rPr>
              <a:t>, 1, X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)={(</a:t>
            </a:r>
            <a:r>
              <a:rPr lang="en-US" altLang="zh-CN" i="1">
                <a:solidFill>
                  <a:srgbClr val="333399"/>
                </a:solidFill>
              </a:rPr>
              <a:t>q</a:t>
            </a:r>
            <a:r>
              <a:rPr lang="en-US" altLang="zh-CN" i="1" baseline="-25000">
                <a:solidFill>
                  <a:srgbClr val="333399"/>
                </a:solidFill>
              </a:rPr>
              <a:t>1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, )}</a:t>
            </a:r>
          </a:p>
          <a:p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              (</a:t>
            </a:r>
            <a:r>
              <a:rPr lang="en-US" altLang="zh-CN" i="1">
                <a:solidFill>
                  <a:srgbClr val="333399"/>
                </a:solidFill>
              </a:rPr>
              <a:t>q</a:t>
            </a:r>
            <a:r>
              <a:rPr lang="en-US" altLang="zh-CN" i="1" baseline="-25000">
                <a:solidFill>
                  <a:srgbClr val="333399"/>
                </a:solidFill>
              </a:rPr>
              <a:t>1</a:t>
            </a:r>
            <a:r>
              <a:rPr lang="en-US" altLang="zh-CN" i="1">
                <a:solidFill>
                  <a:srgbClr val="333399"/>
                </a:solidFill>
              </a:rPr>
              <a:t>, 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</a:t>
            </a:r>
            <a:r>
              <a:rPr lang="en-US" altLang="zh-CN" i="1">
                <a:solidFill>
                  <a:srgbClr val="333399"/>
                </a:solidFill>
              </a:rPr>
              <a:t>, Z</a:t>
            </a:r>
            <a:r>
              <a:rPr lang="en-US" altLang="zh-CN" i="1" baseline="-25000">
                <a:solidFill>
                  <a:srgbClr val="333399"/>
                </a:solidFill>
              </a:rPr>
              <a:t>0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)={(</a:t>
            </a:r>
            <a:r>
              <a:rPr lang="en-US" altLang="zh-CN" i="1">
                <a:solidFill>
                  <a:srgbClr val="333399"/>
                </a:solidFill>
              </a:rPr>
              <a:t>q</a:t>
            </a:r>
            <a:r>
              <a:rPr lang="en-US" altLang="zh-CN" i="1" baseline="-25000">
                <a:solidFill>
                  <a:srgbClr val="333399"/>
                </a:solidFill>
              </a:rPr>
              <a:t>2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, </a:t>
            </a:r>
            <a:r>
              <a:rPr lang="en-US" altLang="zh-CN" i="1">
                <a:solidFill>
                  <a:srgbClr val="333399"/>
                </a:solidFill>
              </a:rPr>
              <a:t>Z</a:t>
            </a:r>
            <a:r>
              <a:rPr lang="en-US" altLang="zh-CN" i="1" baseline="-25000">
                <a:solidFill>
                  <a:srgbClr val="333399"/>
                </a:solidFill>
              </a:rPr>
              <a:t>0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)}</a:t>
            </a:r>
          </a:p>
          <a:p>
            <a:endParaRPr lang="en-US" altLang="zh-CN" sz="800">
              <a:solidFill>
                <a:srgbClr val="333399"/>
              </a:solidFill>
            </a:endParaRPr>
          </a:p>
          <a:p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     </a:t>
            </a:r>
            <a:r>
              <a:rPr lang="zh-CN" altLang="en-US">
                <a:solidFill>
                  <a:srgbClr val="333399"/>
                </a:solidFill>
                <a:sym typeface="Symbol" pitchFamily="18" charset="2"/>
              </a:rPr>
              <a:t>对其余的参数值， </a:t>
            </a:r>
            <a:r>
              <a:rPr lang="zh-CN" altLang="en-US" i="1">
                <a:solidFill>
                  <a:srgbClr val="333399"/>
                </a:solidFill>
                <a:sym typeface="Symbol" pitchFamily="18" charset="2"/>
              </a:rPr>
              <a:t>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(</a:t>
            </a:r>
            <a:r>
              <a:rPr lang="en-US" altLang="zh-CN" i="1">
                <a:solidFill>
                  <a:srgbClr val="333399"/>
                </a:solidFill>
              </a:rPr>
              <a:t>q, a, Y</a:t>
            </a:r>
            <a:r>
              <a:rPr lang="en-US" altLang="zh-CN" i="1">
                <a:solidFill>
                  <a:srgbClr val="333399"/>
                </a:solidFill>
                <a:sym typeface="Symbol" pitchFamily="18" charset="2"/>
              </a:rPr>
              <a:t>)=</a:t>
            </a:r>
          </a:p>
        </p:txBody>
      </p:sp>
      <p:graphicFrame>
        <p:nvGraphicFramePr>
          <p:cNvPr id="171026" name="Object 18"/>
          <p:cNvGraphicFramePr>
            <a:graphicFrameLocks noChangeAspect="1"/>
          </p:cNvGraphicFramePr>
          <p:nvPr/>
        </p:nvGraphicFramePr>
        <p:xfrm>
          <a:off x="1752600" y="4654550"/>
          <a:ext cx="5486400" cy="189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49" name="VISIO" r:id="rId3" imgW="4044240" imgH="1400040" progId="Visio.Drawing.11">
                  <p:embed/>
                </p:oleObj>
              </mc:Choice>
              <mc:Fallback>
                <p:oleObj name="VISIO" r:id="rId3" imgW="4044240" imgH="1400040" progId="Visio.Drawing.11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4654550"/>
                        <a:ext cx="5486400" cy="189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1028" name="Rectangle 20"/>
          <p:cNvSpPr>
            <a:spLocks noChangeArrowheads="1"/>
          </p:cNvSpPr>
          <p:nvPr/>
        </p:nvSpPr>
        <p:spPr bwMode="auto">
          <a:xfrm>
            <a:off x="1527175" y="209550"/>
            <a:ext cx="5264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zh-CN" altLang="en-US" sz="4000">
                <a:ea typeface="华文行楷" pitchFamily="2" charset="-122"/>
              </a:rPr>
              <a:t>下推自动机的基本概念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766FBF5-E41C-244A-AD42-800852D98186}"/>
              </a:ext>
            </a:extLst>
          </p:cNvPr>
          <p:cNvSpPr txBox="1"/>
          <p:nvPr/>
        </p:nvSpPr>
        <p:spPr>
          <a:xfrm>
            <a:off x="8388424" y="6381328"/>
            <a:ext cx="755576" cy="476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kumimoji="1" lang="zh-CN" altLang="en-US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7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025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49" name="Rectangle 17"/>
          <p:cNvSpPr>
            <a:spLocks noChangeArrowheads="1"/>
          </p:cNvSpPr>
          <p:nvPr/>
        </p:nvSpPr>
        <p:spPr bwMode="auto">
          <a:xfrm>
            <a:off x="685800" y="1295400"/>
            <a:ext cx="8305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2800"/>
              <a:t> </a:t>
            </a:r>
            <a:r>
              <a:rPr lang="zh-CN" altLang="en-US" sz="2800"/>
              <a:t>举例</a:t>
            </a:r>
            <a:r>
              <a:rPr lang="zh-CN" altLang="en-US"/>
              <a:t>  </a:t>
            </a:r>
            <a:r>
              <a:rPr lang="zh-CN" altLang="en-US">
                <a:solidFill>
                  <a:srgbClr val="333399"/>
                </a:solidFill>
              </a:rPr>
              <a:t>上述 </a:t>
            </a:r>
            <a:r>
              <a:rPr lang="en-US" altLang="zh-CN" i="1">
                <a:solidFill>
                  <a:srgbClr val="333399"/>
                </a:solidFill>
              </a:rPr>
              <a:t>PDA </a:t>
            </a:r>
            <a:r>
              <a:rPr lang="zh-CN" altLang="en-US">
                <a:solidFill>
                  <a:srgbClr val="333399"/>
                </a:solidFill>
              </a:rPr>
              <a:t>如何接受输入字符串？例如，</a:t>
            </a:r>
            <a:r>
              <a:rPr lang="en-US" altLang="zh-CN" i="1"/>
              <a:t>00001111</a:t>
            </a:r>
            <a:r>
              <a:rPr lang="en-US" altLang="zh-CN">
                <a:solidFill>
                  <a:srgbClr val="333399"/>
                </a:solidFill>
              </a:rPr>
              <a:t>. </a:t>
            </a:r>
            <a:endParaRPr lang="en-US" altLang="zh-CN" i="1">
              <a:solidFill>
                <a:srgbClr val="333399"/>
              </a:solidFill>
              <a:sym typeface="Symbol" pitchFamily="18" charset="2"/>
            </a:endParaRPr>
          </a:p>
        </p:txBody>
      </p:sp>
      <p:graphicFrame>
        <p:nvGraphicFramePr>
          <p:cNvPr id="172050" name="Object 18"/>
          <p:cNvGraphicFramePr>
            <a:graphicFrameLocks noChangeAspect="1"/>
          </p:cNvGraphicFramePr>
          <p:nvPr/>
        </p:nvGraphicFramePr>
        <p:xfrm>
          <a:off x="1905000" y="4730750"/>
          <a:ext cx="5486400" cy="189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94" name="VISIO" r:id="rId3" imgW="4044240" imgH="1400040" progId="Visio.Drawing.11">
                  <p:embed/>
                </p:oleObj>
              </mc:Choice>
              <mc:Fallback>
                <p:oleObj name="VISIO" r:id="rId3" imgW="4044240" imgH="1400040" progId="Visio.Drawing.11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4730750"/>
                        <a:ext cx="5486400" cy="189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2051" name="Object 19"/>
          <p:cNvGraphicFramePr>
            <a:graphicFrameLocks noChangeAspect="1"/>
          </p:cNvGraphicFramePr>
          <p:nvPr/>
        </p:nvGraphicFramePr>
        <p:xfrm>
          <a:off x="4648200" y="2401888"/>
          <a:ext cx="3657600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95" name="VISIO" r:id="rId5" imgW="2795040" imgH="377640" progId="Visio.Drawing.11">
                  <p:embed/>
                </p:oleObj>
              </mc:Choice>
              <mc:Fallback>
                <p:oleObj name="VISIO" r:id="rId5" imgW="2795040" imgH="377640" progId="Visio.Drawing.11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2401888"/>
                        <a:ext cx="3657600" cy="49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2060" name="Line 28"/>
          <p:cNvSpPr>
            <a:spLocks noChangeShapeType="1"/>
          </p:cNvSpPr>
          <p:nvPr/>
        </p:nvSpPr>
        <p:spPr bwMode="auto">
          <a:xfrm>
            <a:off x="1447800" y="2133600"/>
            <a:ext cx="0" cy="198120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72061" name="Line 29"/>
          <p:cNvSpPr>
            <a:spLocks noChangeShapeType="1"/>
          </p:cNvSpPr>
          <p:nvPr/>
        </p:nvSpPr>
        <p:spPr bwMode="auto">
          <a:xfrm>
            <a:off x="2514600" y="2133600"/>
            <a:ext cx="0" cy="198120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72062" name="Line 30"/>
          <p:cNvSpPr>
            <a:spLocks noChangeShapeType="1"/>
          </p:cNvSpPr>
          <p:nvPr/>
        </p:nvSpPr>
        <p:spPr bwMode="auto">
          <a:xfrm>
            <a:off x="1447800" y="4114800"/>
            <a:ext cx="10668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72063" name="Rectangle 31"/>
          <p:cNvSpPr>
            <a:spLocks noChangeArrowheads="1"/>
          </p:cNvSpPr>
          <p:nvPr/>
        </p:nvSpPr>
        <p:spPr bwMode="auto">
          <a:xfrm>
            <a:off x="1752600" y="3657600"/>
            <a:ext cx="48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zh-CN" i="1">
                <a:ea typeface="华文行楷" pitchFamily="2" charset="-122"/>
              </a:rPr>
              <a:t>Z</a:t>
            </a:r>
            <a:r>
              <a:rPr lang="en-US" altLang="zh-CN" i="1" baseline="-25000">
                <a:ea typeface="华文行楷" pitchFamily="2" charset="-122"/>
              </a:rPr>
              <a:t>0</a:t>
            </a:r>
          </a:p>
        </p:txBody>
      </p:sp>
      <p:sp>
        <p:nvSpPr>
          <p:cNvPr id="172064" name="Rectangle 32"/>
          <p:cNvSpPr>
            <a:spLocks noChangeArrowheads="1"/>
          </p:cNvSpPr>
          <p:nvPr/>
        </p:nvSpPr>
        <p:spPr bwMode="auto">
          <a:xfrm>
            <a:off x="1524000" y="4191000"/>
            <a:ext cx="965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zh-CN" i="1">
                <a:ea typeface="华文行楷" pitchFamily="2" charset="-122"/>
              </a:rPr>
              <a:t>stack</a:t>
            </a:r>
          </a:p>
        </p:txBody>
      </p:sp>
      <p:sp>
        <p:nvSpPr>
          <p:cNvPr id="172065" name="Rectangle 33"/>
          <p:cNvSpPr>
            <a:spLocks noChangeArrowheads="1"/>
          </p:cNvSpPr>
          <p:nvPr/>
        </p:nvSpPr>
        <p:spPr bwMode="auto">
          <a:xfrm>
            <a:off x="3048000" y="3581400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Tx/>
              <a:buNone/>
            </a:pPr>
            <a:r>
              <a:rPr lang="zh-CN" altLang="en-US">
                <a:latin typeface="楷体_GB2312" pitchFamily="49" charset="-122"/>
              </a:rPr>
              <a:t>当前状态</a:t>
            </a:r>
            <a:r>
              <a:rPr lang="en-US" altLang="zh-CN">
                <a:latin typeface="楷体_GB2312" pitchFamily="49" charset="-122"/>
              </a:rPr>
              <a:t>:</a:t>
            </a:r>
          </a:p>
        </p:txBody>
      </p:sp>
      <p:grpSp>
        <p:nvGrpSpPr>
          <p:cNvPr id="172082" name="Group 50"/>
          <p:cNvGrpSpPr>
            <a:grpSpLocks/>
          </p:cNvGrpSpPr>
          <p:nvPr/>
        </p:nvGrpSpPr>
        <p:grpSpPr bwMode="auto">
          <a:xfrm>
            <a:off x="4648200" y="2971800"/>
            <a:ext cx="482600" cy="1066800"/>
            <a:chOff x="2976" y="2016"/>
            <a:chExt cx="304" cy="672"/>
          </a:xfrm>
        </p:grpSpPr>
        <p:sp>
          <p:nvSpPr>
            <p:cNvPr id="172052" name="Line 20"/>
            <p:cNvSpPr>
              <a:spLocks noChangeShapeType="1"/>
            </p:cNvSpPr>
            <p:nvPr/>
          </p:nvSpPr>
          <p:spPr bwMode="auto">
            <a:xfrm flipV="1">
              <a:off x="3120" y="2016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2066" name="Rectangle 34"/>
            <p:cNvSpPr>
              <a:spLocks noChangeArrowheads="1"/>
            </p:cNvSpPr>
            <p:nvPr/>
          </p:nvSpPr>
          <p:spPr bwMode="auto">
            <a:xfrm>
              <a:off x="2976" y="2400"/>
              <a:ext cx="3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altLang="zh-CN" i="1">
                  <a:ea typeface="华文行楷" pitchFamily="2" charset="-122"/>
                </a:rPr>
                <a:t>q</a:t>
              </a:r>
              <a:r>
                <a:rPr lang="en-US" altLang="zh-CN" i="1" baseline="-25000">
                  <a:ea typeface="华文行楷" pitchFamily="2" charset="-122"/>
                </a:rPr>
                <a:t>0</a:t>
              </a:r>
            </a:p>
          </p:txBody>
        </p:sp>
      </p:grpSp>
      <p:grpSp>
        <p:nvGrpSpPr>
          <p:cNvPr id="172083" name="Group 51"/>
          <p:cNvGrpSpPr>
            <a:grpSpLocks/>
          </p:cNvGrpSpPr>
          <p:nvPr/>
        </p:nvGrpSpPr>
        <p:grpSpPr bwMode="auto">
          <a:xfrm>
            <a:off x="5156200" y="2971800"/>
            <a:ext cx="482600" cy="1066800"/>
            <a:chOff x="3248" y="2016"/>
            <a:chExt cx="304" cy="672"/>
          </a:xfrm>
        </p:grpSpPr>
        <p:sp>
          <p:nvSpPr>
            <p:cNvPr id="172053" name="Line 21"/>
            <p:cNvSpPr>
              <a:spLocks noChangeShapeType="1"/>
            </p:cNvSpPr>
            <p:nvPr/>
          </p:nvSpPr>
          <p:spPr bwMode="auto">
            <a:xfrm flipV="1">
              <a:off x="3360" y="2016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2068" name="Rectangle 36"/>
            <p:cNvSpPr>
              <a:spLocks noChangeArrowheads="1"/>
            </p:cNvSpPr>
            <p:nvPr/>
          </p:nvSpPr>
          <p:spPr bwMode="auto">
            <a:xfrm>
              <a:off x="3248" y="2400"/>
              <a:ext cx="3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altLang="zh-CN" i="1">
                  <a:ea typeface="华文行楷" pitchFamily="2" charset="-122"/>
                </a:rPr>
                <a:t>q</a:t>
              </a:r>
              <a:r>
                <a:rPr lang="en-US" altLang="zh-CN" i="1" baseline="-25000">
                  <a:ea typeface="华文行楷" pitchFamily="2" charset="-122"/>
                </a:rPr>
                <a:t>0</a:t>
              </a:r>
            </a:p>
          </p:txBody>
        </p:sp>
      </p:grpSp>
      <p:grpSp>
        <p:nvGrpSpPr>
          <p:cNvPr id="172090" name="Group 58"/>
          <p:cNvGrpSpPr>
            <a:grpSpLocks/>
          </p:cNvGrpSpPr>
          <p:nvPr/>
        </p:nvGrpSpPr>
        <p:grpSpPr bwMode="auto">
          <a:xfrm>
            <a:off x="5562600" y="2971800"/>
            <a:ext cx="482600" cy="1066800"/>
            <a:chOff x="3504" y="2016"/>
            <a:chExt cx="304" cy="672"/>
          </a:xfrm>
        </p:grpSpPr>
        <p:sp>
          <p:nvSpPr>
            <p:cNvPr id="172054" name="Line 22"/>
            <p:cNvSpPr>
              <a:spLocks noChangeShapeType="1"/>
            </p:cNvSpPr>
            <p:nvPr/>
          </p:nvSpPr>
          <p:spPr bwMode="auto">
            <a:xfrm flipV="1">
              <a:off x="3648" y="2016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2069" name="Rectangle 37"/>
            <p:cNvSpPr>
              <a:spLocks noChangeArrowheads="1"/>
            </p:cNvSpPr>
            <p:nvPr/>
          </p:nvSpPr>
          <p:spPr bwMode="auto">
            <a:xfrm>
              <a:off x="3504" y="2400"/>
              <a:ext cx="3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altLang="zh-CN" i="1">
                  <a:ea typeface="华文行楷" pitchFamily="2" charset="-122"/>
                </a:rPr>
                <a:t>q</a:t>
              </a:r>
              <a:r>
                <a:rPr lang="en-US" altLang="zh-CN" i="1" baseline="-25000">
                  <a:ea typeface="华文行楷" pitchFamily="2" charset="-122"/>
                </a:rPr>
                <a:t>0</a:t>
              </a:r>
            </a:p>
          </p:txBody>
        </p:sp>
      </p:grpSp>
      <p:grpSp>
        <p:nvGrpSpPr>
          <p:cNvPr id="172091" name="Group 59"/>
          <p:cNvGrpSpPr>
            <a:grpSpLocks/>
          </p:cNvGrpSpPr>
          <p:nvPr/>
        </p:nvGrpSpPr>
        <p:grpSpPr bwMode="auto">
          <a:xfrm>
            <a:off x="5994400" y="2971800"/>
            <a:ext cx="482600" cy="1066800"/>
            <a:chOff x="3776" y="2016"/>
            <a:chExt cx="304" cy="672"/>
          </a:xfrm>
        </p:grpSpPr>
        <p:sp>
          <p:nvSpPr>
            <p:cNvPr id="172055" name="Line 23"/>
            <p:cNvSpPr>
              <a:spLocks noChangeShapeType="1"/>
            </p:cNvSpPr>
            <p:nvPr/>
          </p:nvSpPr>
          <p:spPr bwMode="auto">
            <a:xfrm flipV="1">
              <a:off x="3936" y="2016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2070" name="Rectangle 38"/>
            <p:cNvSpPr>
              <a:spLocks noChangeArrowheads="1"/>
            </p:cNvSpPr>
            <p:nvPr/>
          </p:nvSpPr>
          <p:spPr bwMode="auto">
            <a:xfrm>
              <a:off x="3776" y="2400"/>
              <a:ext cx="3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altLang="zh-CN" i="1">
                  <a:ea typeface="华文行楷" pitchFamily="2" charset="-122"/>
                </a:rPr>
                <a:t>q</a:t>
              </a:r>
              <a:r>
                <a:rPr lang="en-US" altLang="zh-CN" i="1" baseline="-25000">
                  <a:ea typeface="华文行楷" pitchFamily="2" charset="-122"/>
                </a:rPr>
                <a:t>0</a:t>
              </a:r>
            </a:p>
          </p:txBody>
        </p:sp>
      </p:grpSp>
      <p:sp>
        <p:nvSpPr>
          <p:cNvPr id="172076" name="Rectangle 44"/>
          <p:cNvSpPr>
            <a:spLocks noChangeArrowheads="1"/>
          </p:cNvSpPr>
          <p:nvPr/>
        </p:nvSpPr>
        <p:spPr bwMode="auto">
          <a:xfrm>
            <a:off x="1752600" y="3276600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zh-CN" i="1">
                <a:ea typeface="华文行楷" pitchFamily="2" charset="-122"/>
              </a:rPr>
              <a:t>X</a:t>
            </a:r>
            <a:endParaRPr lang="en-US" altLang="zh-CN" i="1" baseline="-25000">
              <a:ea typeface="华文行楷" pitchFamily="2" charset="-122"/>
            </a:endParaRPr>
          </a:p>
        </p:txBody>
      </p:sp>
      <p:sp>
        <p:nvSpPr>
          <p:cNvPr id="172078" name="Rectangle 46"/>
          <p:cNvSpPr>
            <a:spLocks noChangeArrowheads="1"/>
          </p:cNvSpPr>
          <p:nvPr/>
        </p:nvSpPr>
        <p:spPr bwMode="auto">
          <a:xfrm>
            <a:off x="1752600" y="2895600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zh-CN" i="1">
                <a:ea typeface="华文行楷" pitchFamily="2" charset="-122"/>
              </a:rPr>
              <a:t>X</a:t>
            </a:r>
            <a:endParaRPr lang="en-US" altLang="zh-CN" i="1" baseline="-25000">
              <a:ea typeface="华文行楷" pitchFamily="2" charset="-122"/>
            </a:endParaRPr>
          </a:p>
        </p:txBody>
      </p:sp>
      <p:sp>
        <p:nvSpPr>
          <p:cNvPr id="172079" name="Rectangle 47"/>
          <p:cNvSpPr>
            <a:spLocks noChangeArrowheads="1"/>
          </p:cNvSpPr>
          <p:nvPr/>
        </p:nvSpPr>
        <p:spPr bwMode="auto">
          <a:xfrm>
            <a:off x="1752600" y="2514600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Tx/>
              <a:buNone/>
            </a:pPr>
            <a:r>
              <a:rPr lang="en-US" altLang="zh-CN" i="1">
                <a:ea typeface="华文行楷" pitchFamily="2" charset="-122"/>
              </a:rPr>
              <a:t>X</a:t>
            </a:r>
            <a:endParaRPr lang="en-US" altLang="zh-CN" i="1" baseline="-25000">
              <a:ea typeface="华文行楷" pitchFamily="2" charset="-122"/>
            </a:endParaRPr>
          </a:p>
        </p:txBody>
      </p:sp>
      <p:grpSp>
        <p:nvGrpSpPr>
          <p:cNvPr id="172092" name="Group 60"/>
          <p:cNvGrpSpPr>
            <a:grpSpLocks/>
          </p:cNvGrpSpPr>
          <p:nvPr/>
        </p:nvGrpSpPr>
        <p:grpSpPr bwMode="auto">
          <a:xfrm>
            <a:off x="6477000" y="2971800"/>
            <a:ext cx="482600" cy="1066800"/>
            <a:chOff x="4080" y="2016"/>
            <a:chExt cx="304" cy="672"/>
          </a:xfrm>
        </p:grpSpPr>
        <p:sp>
          <p:nvSpPr>
            <p:cNvPr id="172056" name="Line 24"/>
            <p:cNvSpPr>
              <a:spLocks noChangeShapeType="1"/>
            </p:cNvSpPr>
            <p:nvPr/>
          </p:nvSpPr>
          <p:spPr bwMode="auto">
            <a:xfrm flipV="1">
              <a:off x="4224" y="2016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2071" name="Rectangle 39"/>
            <p:cNvSpPr>
              <a:spLocks noChangeArrowheads="1"/>
            </p:cNvSpPr>
            <p:nvPr/>
          </p:nvSpPr>
          <p:spPr bwMode="auto">
            <a:xfrm>
              <a:off x="4080" y="2400"/>
              <a:ext cx="3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altLang="zh-CN" i="1">
                  <a:ea typeface="华文行楷" pitchFamily="2" charset="-122"/>
                </a:rPr>
                <a:t>q</a:t>
              </a:r>
              <a:r>
                <a:rPr lang="en-US" altLang="zh-CN" i="1" baseline="-25000">
                  <a:ea typeface="华文行楷" pitchFamily="2" charset="-122"/>
                </a:rPr>
                <a:t>0</a:t>
              </a:r>
            </a:p>
          </p:txBody>
        </p:sp>
      </p:grpSp>
      <p:sp>
        <p:nvSpPr>
          <p:cNvPr id="172080" name="Rectangle 48"/>
          <p:cNvSpPr>
            <a:spLocks noChangeArrowheads="1"/>
          </p:cNvSpPr>
          <p:nvPr/>
        </p:nvSpPr>
        <p:spPr bwMode="auto">
          <a:xfrm>
            <a:off x="1752600" y="2133600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zh-CN" i="1">
                <a:ea typeface="华文行楷" pitchFamily="2" charset="-122"/>
              </a:rPr>
              <a:t>X</a:t>
            </a:r>
            <a:endParaRPr lang="en-US" altLang="zh-CN" i="1" baseline="-25000">
              <a:ea typeface="华文行楷" pitchFamily="2" charset="-122"/>
            </a:endParaRPr>
          </a:p>
        </p:txBody>
      </p:sp>
      <p:sp>
        <p:nvSpPr>
          <p:cNvPr id="172104" name="Rectangle 72"/>
          <p:cNvSpPr>
            <a:spLocks noChangeArrowheads="1"/>
          </p:cNvSpPr>
          <p:nvPr/>
        </p:nvSpPr>
        <p:spPr bwMode="auto">
          <a:xfrm>
            <a:off x="1527175" y="209550"/>
            <a:ext cx="5264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zh-CN" altLang="en-US" sz="4000">
                <a:ea typeface="华文行楷" pitchFamily="2" charset="-122"/>
              </a:rPr>
              <a:t>下推自动机的基本概念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1B1ACB37-D98C-484D-A436-5747B89DB0CA}"/>
              </a:ext>
            </a:extLst>
          </p:cNvPr>
          <p:cNvSpPr txBox="1"/>
          <p:nvPr/>
        </p:nvSpPr>
        <p:spPr>
          <a:xfrm>
            <a:off x="8388424" y="6381328"/>
            <a:ext cx="755576" cy="476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kumimoji="1" lang="zh-CN" altLang="en-US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172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9" dur="500"/>
                                        <p:tgtEl>
                                          <p:spTgt spid="17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7" dur="500"/>
                                        <p:tgtEl>
                                          <p:spTgt spid="17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2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5" dur="500"/>
                                        <p:tgtEl>
                                          <p:spTgt spid="172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2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3" dur="500"/>
                                        <p:tgtEl>
                                          <p:spTgt spid="172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2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63" grpId="0" autoUpdateAnimBg="0"/>
      <p:bldP spid="172065" grpId="0" autoUpdateAnimBg="0"/>
      <p:bldP spid="172076" grpId="0" autoUpdateAnimBg="0"/>
      <p:bldP spid="172078" grpId="0" autoUpdateAnimBg="0"/>
      <p:bldP spid="172079" grpId="0" autoUpdateAnimBg="0"/>
      <p:bldP spid="172080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42" name="Rectangle 10"/>
          <p:cNvSpPr>
            <a:spLocks noChangeArrowheads="1"/>
          </p:cNvSpPr>
          <p:nvPr/>
        </p:nvSpPr>
        <p:spPr bwMode="auto">
          <a:xfrm>
            <a:off x="685800" y="1295400"/>
            <a:ext cx="8305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2800"/>
              <a:t> </a:t>
            </a:r>
            <a:r>
              <a:rPr lang="zh-CN" altLang="en-US" sz="2800"/>
              <a:t>举例</a:t>
            </a:r>
            <a:r>
              <a:rPr lang="zh-CN" altLang="en-US"/>
              <a:t>  </a:t>
            </a:r>
            <a:r>
              <a:rPr lang="zh-CN" altLang="en-US">
                <a:solidFill>
                  <a:srgbClr val="333399"/>
                </a:solidFill>
              </a:rPr>
              <a:t>上述 </a:t>
            </a:r>
            <a:r>
              <a:rPr lang="en-US" altLang="zh-CN" i="1">
                <a:solidFill>
                  <a:srgbClr val="333399"/>
                </a:solidFill>
              </a:rPr>
              <a:t>PDA </a:t>
            </a:r>
            <a:r>
              <a:rPr lang="zh-CN" altLang="en-US">
                <a:solidFill>
                  <a:srgbClr val="333399"/>
                </a:solidFill>
              </a:rPr>
              <a:t>如何接受输入字符串？例如，</a:t>
            </a:r>
            <a:r>
              <a:rPr lang="en-US" altLang="zh-CN" i="1"/>
              <a:t>00001111</a:t>
            </a:r>
            <a:r>
              <a:rPr lang="en-US" altLang="zh-CN">
                <a:solidFill>
                  <a:srgbClr val="333399"/>
                </a:solidFill>
              </a:rPr>
              <a:t>. </a:t>
            </a:r>
            <a:endParaRPr lang="en-US" altLang="zh-CN" i="1">
              <a:solidFill>
                <a:srgbClr val="333399"/>
              </a:solidFill>
              <a:sym typeface="Symbol" pitchFamily="18" charset="2"/>
            </a:endParaRPr>
          </a:p>
        </p:txBody>
      </p:sp>
      <p:graphicFrame>
        <p:nvGraphicFramePr>
          <p:cNvPr id="197643" name="Object 11"/>
          <p:cNvGraphicFramePr>
            <a:graphicFrameLocks noChangeAspect="1"/>
          </p:cNvGraphicFramePr>
          <p:nvPr/>
        </p:nvGraphicFramePr>
        <p:xfrm>
          <a:off x="1905000" y="4730750"/>
          <a:ext cx="5486400" cy="189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87" name="VISIO" r:id="rId3" imgW="4044240" imgH="1400040" progId="Visio.Drawing.11">
                  <p:embed/>
                </p:oleObj>
              </mc:Choice>
              <mc:Fallback>
                <p:oleObj name="VISIO" r:id="rId3" imgW="4044240" imgH="1400040" progId="Visio.Drawing.11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4730750"/>
                        <a:ext cx="5486400" cy="189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44" name="Object 12"/>
          <p:cNvGraphicFramePr>
            <a:graphicFrameLocks noChangeAspect="1"/>
          </p:cNvGraphicFramePr>
          <p:nvPr/>
        </p:nvGraphicFramePr>
        <p:xfrm>
          <a:off x="4648200" y="2401888"/>
          <a:ext cx="3657600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88" name="VISIO" r:id="rId5" imgW="2795040" imgH="377640" progId="Visio.Drawing.11">
                  <p:embed/>
                </p:oleObj>
              </mc:Choice>
              <mc:Fallback>
                <p:oleObj name="VISIO" r:id="rId5" imgW="2795040" imgH="377640" progId="Visio.Drawing.11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2401888"/>
                        <a:ext cx="3657600" cy="49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7645" name="Line 13"/>
          <p:cNvSpPr>
            <a:spLocks noChangeShapeType="1"/>
          </p:cNvSpPr>
          <p:nvPr/>
        </p:nvSpPr>
        <p:spPr bwMode="auto">
          <a:xfrm>
            <a:off x="1447800" y="2133600"/>
            <a:ext cx="0" cy="198120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97646" name="Line 14"/>
          <p:cNvSpPr>
            <a:spLocks noChangeShapeType="1"/>
          </p:cNvSpPr>
          <p:nvPr/>
        </p:nvSpPr>
        <p:spPr bwMode="auto">
          <a:xfrm>
            <a:off x="2514600" y="2133600"/>
            <a:ext cx="0" cy="198120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97647" name="Line 15"/>
          <p:cNvSpPr>
            <a:spLocks noChangeShapeType="1"/>
          </p:cNvSpPr>
          <p:nvPr/>
        </p:nvSpPr>
        <p:spPr bwMode="auto">
          <a:xfrm>
            <a:off x="1447800" y="4114800"/>
            <a:ext cx="10668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97648" name="Rectangle 16"/>
          <p:cNvSpPr>
            <a:spLocks noChangeArrowheads="1"/>
          </p:cNvSpPr>
          <p:nvPr/>
        </p:nvSpPr>
        <p:spPr bwMode="auto">
          <a:xfrm>
            <a:off x="1752600" y="3657600"/>
            <a:ext cx="48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zh-CN" i="1">
                <a:ea typeface="华文行楷" pitchFamily="2" charset="-122"/>
              </a:rPr>
              <a:t>Z</a:t>
            </a:r>
            <a:r>
              <a:rPr lang="en-US" altLang="zh-CN" i="1" baseline="-25000">
                <a:ea typeface="华文行楷" pitchFamily="2" charset="-122"/>
              </a:rPr>
              <a:t>0</a:t>
            </a:r>
          </a:p>
        </p:txBody>
      </p:sp>
      <p:sp>
        <p:nvSpPr>
          <p:cNvPr id="197649" name="Rectangle 17"/>
          <p:cNvSpPr>
            <a:spLocks noChangeArrowheads="1"/>
          </p:cNvSpPr>
          <p:nvPr/>
        </p:nvSpPr>
        <p:spPr bwMode="auto">
          <a:xfrm>
            <a:off x="1524000" y="4191000"/>
            <a:ext cx="965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zh-CN" i="1">
                <a:ea typeface="华文行楷" pitchFamily="2" charset="-122"/>
              </a:rPr>
              <a:t>stack</a:t>
            </a:r>
          </a:p>
        </p:txBody>
      </p:sp>
      <p:sp>
        <p:nvSpPr>
          <p:cNvPr id="197650" name="Rectangle 18"/>
          <p:cNvSpPr>
            <a:spLocks noChangeArrowheads="1"/>
          </p:cNvSpPr>
          <p:nvPr/>
        </p:nvSpPr>
        <p:spPr bwMode="auto">
          <a:xfrm>
            <a:off x="3048000" y="3581400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Tx/>
              <a:buNone/>
            </a:pPr>
            <a:r>
              <a:rPr lang="zh-CN" altLang="en-US">
                <a:latin typeface="楷体_GB2312" pitchFamily="49" charset="-122"/>
              </a:rPr>
              <a:t>当前状态</a:t>
            </a:r>
            <a:r>
              <a:rPr lang="en-US" altLang="zh-CN">
                <a:latin typeface="楷体_GB2312" pitchFamily="49" charset="-122"/>
              </a:rPr>
              <a:t>:</a:t>
            </a:r>
          </a:p>
        </p:txBody>
      </p:sp>
      <p:sp>
        <p:nvSpPr>
          <p:cNvPr id="197663" name="Rectangle 31"/>
          <p:cNvSpPr>
            <a:spLocks noChangeArrowheads="1"/>
          </p:cNvSpPr>
          <p:nvPr/>
        </p:nvSpPr>
        <p:spPr bwMode="auto">
          <a:xfrm>
            <a:off x="1752600" y="3276600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zh-CN" i="1">
                <a:ea typeface="华文行楷" pitchFamily="2" charset="-122"/>
              </a:rPr>
              <a:t>X</a:t>
            </a:r>
            <a:endParaRPr lang="en-US" altLang="zh-CN" i="1" baseline="-25000">
              <a:ea typeface="华文行楷" pitchFamily="2" charset="-122"/>
            </a:endParaRPr>
          </a:p>
        </p:txBody>
      </p:sp>
      <p:sp>
        <p:nvSpPr>
          <p:cNvPr id="197664" name="Rectangle 32"/>
          <p:cNvSpPr>
            <a:spLocks noChangeArrowheads="1"/>
          </p:cNvSpPr>
          <p:nvPr/>
        </p:nvSpPr>
        <p:spPr bwMode="auto">
          <a:xfrm>
            <a:off x="1752600" y="2895600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zh-CN" i="1">
                <a:ea typeface="华文行楷" pitchFamily="2" charset="-122"/>
              </a:rPr>
              <a:t>X</a:t>
            </a:r>
            <a:endParaRPr lang="en-US" altLang="zh-CN" i="1" baseline="-25000">
              <a:ea typeface="华文行楷" pitchFamily="2" charset="-122"/>
            </a:endParaRPr>
          </a:p>
        </p:txBody>
      </p:sp>
      <p:sp>
        <p:nvSpPr>
          <p:cNvPr id="197665" name="Rectangle 33"/>
          <p:cNvSpPr>
            <a:spLocks noChangeArrowheads="1"/>
          </p:cNvSpPr>
          <p:nvPr/>
        </p:nvSpPr>
        <p:spPr bwMode="auto">
          <a:xfrm>
            <a:off x="1752600" y="2514600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Tx/>
              <a:buNone/>
            </a:pPr>
            <a:r>
              <a:rPr lang="en-US" altLang="zh-CN" i="1">
                <a:ea typeface="华文行楷" pitchFamily="2" charset="-122"/>
              </a:rPr>
              <a:t>X</a:t>
            </a:r>
            <a:endParaRPr lang="en-US" altLang="zh-CN" i="1" baseline="-25000">
              <a:ea typeface="华文行楷" pitchFamily="2" charset="-122"/>
            </a:endParaRPr>
          </a:p>
        </p:txBody>
      </p:sp>
      <p:grpSp>
        <p:nvGrpSpPr>
          <p:cNvPr id="197682" name="Group 50"/>
          <p:cNvGrpSpPr>
            <a:grpSpLocks/>
          </p:cNvGrpSpPr>
          <p:nvPr/>
        </p:nvGrpSpPr>
        <p:grpSpPr bwMode="auto">
          <a:xfrm>
            <a:off x="6934200" y="2971800"/>
            <a:ext cx="482600" cy="1066800"/>
            <a:chOff x="4368" y="2016"/>
            <a:chExt cx="304" cy="672"/>
          </a:xfrm>
        </p:grpSpPr>
        <p:sp>
          <p:nvSpPr>
            <p:cNvPr id="197683" name="Line 51"/>
            <p:cNvSpPr>
              <a:spLocks noChangeShapeType="1"/>
            </p:cNvSpPr>
            <p:nvPr/>
          </p:nvSpPr>
          <p:spPr bwMode="auto">
            <a:xfrm flipV="1">
              <a:off x="4512" y="2016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7684" name="Rectangle 52"/>
            <p:cNvSpPr>
              <a:spLocks noChangeArrowheads="1"/>
            </p:cNvSpPr>
            <p:nvPr/>
          </p:nvSpPr>
          <p:spPr bwMode="auto">
            <a:xfrm>
              <a:off x="4368" y="2400"/>
              <a:ext cx="3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altLang="zh-CN" i="1">
                  <a:ea typeface="华文行楷" pitchFamily="2" charset="-122"/>
                </a:rPr>
                <a:t>q</a:t>
              </a:r>
              <a:r>
                <a:rPr lang="en-US" altLang="zh-CN" i="1" baseline="-25000">
                  <a:ea typeface="华文行楷" pitchFamily="2" charset="-122"/>
                </a:rPr>
                <a:t>1</a:t>
              </a:r>
            </a:p>
          </p:txBody>
        </p:sp>
      </p:grpSp>
      <p:sp>
        <p:nvSpPr>
          <p:cNvPr id="197689" name="Rectangle 57"/>
          <p:cNvSpPr>
            <a:spLocks noChangeArrowheads="1"/>
          </p:cNvSpPr>
          <p:nvPr/>
        </p:nvSpPr>
        <p:spPr bwMode="auto">
          <a:xfrm>
            <a:off x="1527175" y="209550"/>
            <a:ext cx="5264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zh-CN" altLang="en-US" sz="4000">
                <a:ea typeface="华文行楷" pitchFamily="2" charset="-122"/>
              </a:rPr>
              <a:t>下推自动机的基本概念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B41A010-457C-3941-ADD0-05730D82A489}"/>
              </a:ext>
            </a:extLst>
          </p:cNvPr>
          <p:cNvSpPr txBox="1"/>
          <p:nvPr/>
        </p:nvSpPr>
        <p:spPr>
          <a:xfrm>
            <a:off x="8388424" y="6381328"/>
            <a:ext cx="755576" cy="476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</a:t>
            </a:r>
            <a:endParaRPr kumimoji="1" lang="zh-CN" altLang="en-US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6" name="Rectangle 10"/>
          <p:cNvSpPr>
            <a:spLocks noChangeArrowheads="1"/>
          </p:cNvSpPr>
          <p:nvPr/>
        </p:nvSpPr>
        <p:spPr bwMode="auto">
          <a:xfrm>
            <a:off x="685800" y="1295400"/>
            <a:ext cx="8305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2800"/>
              <a:t> </a:t>
            </a:r>
            <a:r>
              <a:rPr lang="zh-CN" altLang="en-US" sz="2800"/>
              <a:t>举例</a:t>
            </a:r>
            <a:r>
              <a:rPr lang="zh-CN" altLang="en-US"/>
              <a:t>  </a:t>
            </a:r>
            <a:r>
              <a:rPr lang="zh-CN" altLang="en-US">
                <a:solidFill>
                  <a:srgbClr val="333399"/>
                </a:solidFill>
              </a:rPr>
              <a:t>上述 </a:t>
            </a:r>
            <a:r>
              <a:rPr lang="en-US" altLang="zh-CN" i="1">
                <a:solidFill>
                  <a:srgbClr val="333399"/>
                </a:solidFill>
              </a:rPr>
              <a:t>PDA </a:t>
            </a:r>
            <a:r>
              <a:rPr lang="zh-CN" altLang="en-US">
                <a:solidFill>
                  <a:srgbClr val="333399"/>
                </a:solidFill>
              </a:rPr>
              <a:t>如何接受输入字符串？例如，</a:t>
            </a:r>
            <a:r>
              <a:rPr lang="en-US" altLang="zh-CN" i="1"/>
              <a:t>00001111</a:t>
            </a:r>
            <a:r>
              <a:rPr lang="en-US" altLang="zh-CN">
                <a:solidFill>
                  <a:srgbClr val="333399"/>
                </a:solidFill>
              </a:rPr>
              <a:t>. </a:t>
            </a:r>
            <a:endParaRPr lang="en-US" altLang="zh-CN" i="1">
              <a:solidFill>
                <a:srgbClr val="333399"/>
              </a:solidFill>
              <a:sym typeface="Symbol" pitchFamily="18" charset="2"/>
            </a:endParaRPr>
          </a:p>
        </p:txBody>
      </p:sp>
      <p:graphicFrame>
        <p:nvGraphicFramePr>
          <p:cNvPr id="198667" name="Object 11"/>
          <p:cNvGraphicFramePr>
            <a:graphicFrameLocks noChangeAspect="1"/>
          </p:cNvGraphicFramePr>
          <p:nvPr/>
        </p:nvGraphicFramePr>
        <p:xfrm>
          <a:off x="1905000" y="4730750"/>
          <a:ext cx="5486400" cy="189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11" name="VISIO" r:id="rId3" imgW="4044240" imgH="1400040" progId="Visio.Drawing.11">
                  <p:embed/>
                </p:oleObj>
              </mc:Choice>
              <mc:Fallback>
                <p:oleObj name="VISIO" r:id="rId3" imgW="4044240" imgH="1400040" progId="Visio.Drawing.11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4730750"/>
                        <a:ext cx="5486400" cy="189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8668" name="Object 12"/>
          <p:cNvGraphicFramePr>
            <a:graphicFrameLocks noChangeAspect="1"/>
          </p:cNvGraphicFramePr>
          <p:nvPr/>
        </p:nvGraphicFramePr>
        <p:xfrm>
          <a:off x="4648200" y="2401888"/>
          <a:ext cx="3657600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12" name="VISIO" r:id="rId5" imgW="2795040" imgH="377640" progId="Visio.Drawing.11">
                  <p:embed/>
                </p:oleObj>
              </mc:Choice>
              <mc:Fallback>
                <p:oleObj name="VISIO" r:id="rId5" imgW="2795040" imgH="377640" progId="Visio.Drawing.11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2401888"/>
                        <a:ext cx="3657600" cy="49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8669" name="Line 13"/>
          <p:cNvSpPr>
            <a:spLocks noChangeShapeType="1"/>
          </p:cNvSpPr>
          <p:nvPr/>
        </p:nvSpPr>
        <p:spPr bwMode="auto">
          <a:xfrm>
            <a:off x="1447800" y="2133600"/>
            <a:ext cx="0" cy="198120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98670" name="Line 14"/>
          <p:cNvSpPr>
            <a:spLocks noChangeShapeType="1"/>
          </p:cNvSpPr>
          <p:nvPr/>
        </p:nvSpPr>
        <p:spPr bwMode="auto">
          <a:xfrm>
            <a:off x="2514600" y="2133600"/>
            <a:ext cx="0" cy="198120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98671" name="Line 15"/>
          <p:cNvSpPr>
            <a:spLocks noChangeShapeType="1"/>
          </p:cNvSpPr>
          <p:nvPr/>
        </p:nvSpPr>
        <p:spPr bwMode="auto">
          <a:xfrm>
            <a:off x="1447800" y="4114800"/>
            <a:ext cx="10668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98672" name="Rectangle 16"/>
          <p:cNvSpPr>
            <a:spLocks noChangeArrowheads="1"/>
          </p:cNvSpPr>
          <p:nvPr/>
        </p:nvSpPr>
        <p:spPr bwMode="auto">
          <a:xfrm>
            <a:off x="1752600" y="3657600"/>
            <a:ext cx="48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zh-CN" i="1">
                <a:ea typeface="华文行楷" pitchFamily="2" charset="-122"/>
              </a:rPr>
              <a:t>Z</a:t>
            </a:r>
            <a:r>
              <a:rPr lang="en-US" altLang="zh-CN" i="1" baseline="-25000">
                <a:ea typeface="华文行楷" pitchFamily="2" charset="-122"/>
              </a:rPr>
              <a:t>0</a:t>
            </a:r>
          </a:p>
        </p:txBody>
      </p:sp>
      <p:sp>
        <p:nvSpPr>
          <p:cNvPr id="198673" name="Rectangle 17"/>
          <p:cNvSpPr>
            <a:spLocks noChangeArrowheads="1"/>
          </p:cNvSpPr>
          <p:nvPr/>
        </p:nvSpPr>
        <p:spPr bwMode="auto">
          <a:xfrm>
            <a:off x="1524000" y="4191000"/>
            <a:ext cx="965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zh-CN" i="1">
                <a:ea typeface="华文行楷" pitchFamily="2" charset="-122"/>
              </a:rPr>
              <a:t>stack</a:t>
            </a:r>
          </a:p>
        </p:txBody>
      </p:sp>
      <p:sp>
        <p:nvSpPr>
          <p:cNvPr id="198674" name="Rectangle 18"/>
          <p:cNvSpPr>
            <a:spLocks noChangeArrowheads="1"/>
          </p:cNvSpPr>
          <p:nvPr/>
        </p:nvSpPr>
        <p:spPr bwMode="auto">
          <a:xfrm>
            <a:off x="3048000" y="3581400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Tx/>
              <a:buNone/>
            </a:pPr>
            <a:r>
              <a:rPr lang="zh-CN" altLang="en-US">
                <a:latin typeface="楷体_GB2312" pitchFamily="49" charset="-122"/>
              </a:rPr>
              <a:t>当前状态</a:t>
            </a:r>
            <a:r>
              <a:rPr lang="en-US" altLang="zh-CN">
                <a:latin typeface="楷体_GB2312" pitchFamily="49" charset="-122"/>
              </a:rPr>
              <a:t>:</a:t>
            </a:r>
          </a:p>
        </p:txBody>
      </p:sp>
      <p:sp>
        <p:nvSpPr>
          <p:cNvPr id="198675" name="Rectangle 19"/>
          <p:cNvSpPr>
            <a:spLocks noChangeArrowheads="1"/>
          </p:cNvSpPr>
          <p:nvPr/>
        </p:nvSpPr>
        <p:spPr bwMode="auto">
          <a:xfrm>
            <a:off x="1752600" y="3276600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zh-CN" i="1">
                <a:ea typeface="华文行楷" pitchFamily="2" charset="-122"/>
              </a:rPr>
              <a:t>X</a:t>
            </a:r>
            <a:endParaRPr lang="en-US" altLang="zh-CN" i="1" baseline="-25000">
              <a:ea typeface="华文行楷" pitchFamily="2" charset="-122"/>
            </a:endParaRPr>
          </a:p>
        </p:txBody>
      </p:sp>
      <p:sp>
        <p:nvSpPr>
          <p:cNvPr id="198676" name="Rectangle 20"/>
          <p:cNvSpPr>
            <a:spLocks noChangeArrowheads="1"/>
          </p:cNvSpPr>
          <p:nvPr/>
        </p:nvSpPr>
        <p:spPr bwMode="auto">
          <a:xfrm>
            <a:off x="1752600" y="2895600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zh-CN" i="1">
                <a:ea typeface="华文行楷" pitchFamily="2" charset="-122"/>
              </a:rPr>
              <a:t>X</a:t>
            </a:r>
            <a:endParaRPr lang="en-US" altLang="zh-CN" i="1" baseline="-25000">
              <a:ea typeface="华文行楷" pitchFamily="2" charset="-122"/>
            </a:endParaRPr>
          </a:p>
        </p:txBody>
      </p:sp>
      <p:grpSp>
        <p:nvGrpSpPr>
          <p:cNvPr id="198678" name="Group 22"/>
          <p:cNvGrpSpPr>
            <a:grpSpLocks/>
          </p:cNvGrpSpPr>
          <p:nvPr/>
        </p:nvGrpSpPr>
        <p:grpSpPr bwMode="auto">
          <a:xfrm>
            <a:off x="7391400" y="2971800"/>
            <a:ext cx="482600" cy="1066800"/>
            <a:chOff x="4368" y="2016"/>
            <a:chExt cx="304" cy="672"/>
          </a:xfrm>
        </p:grpSpPr>
        <p:sp>
          <p:nvSpPr>
            <p:cNvPr id="198679" name="Line 23"/>
            <p:cNvSpPr>
              <a:spLocks noChangeShapeType="1"/>
            </p:cNvSpPr>
            <p:nvPr/>
          </p:nvSpPr>
          <p:spPr bwMode="auto">
            <a:xfrm flipV="1">
              <a:off x="4512" y="2016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8680" name="Rectangle 24"/>
            <p:cNvSpPr>
              <a:spLocks noChangeArrowheads="1"/>
            </p:cNvSpPr>
            <p:nvPr/>
          </p:nvSpPr>
          <p:spPr bwMode="auto">
            <a:xfrm>
              <a:off x="4368" y="2400"/>
              <a:ext cx="3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altLang="zh-CN" i="1">
                  <a:ea typeface="华文行楷" pitchFamily="2" charset="-122"/>
                </a:rPr>
                <a:t>q</a:t>
              </a:r>
              <a:r>
                <a:rPr lang="en-US" altLang="zh-CN" i="1" baseline="-25000">
                  <a:ea typeface="华文行楷" pitchFamily="2" charset="-122"/>
                </a:rPr>
                <a:t>1</a:t>
              </a:r>
            </a:p>
          </p:txBody>
        </p:sp>
      </p:grpSp>
      <p:sp>
        <p:nvSpPr>
          <p:cNvPr id="198681" name="Rectangle 25"/>
          <p:cNvSpPr>
            <a:spLocks noChangeArrowheads="1"/>
          </p:cNvSpPr>
          <p:nvPr/>
        </p:nvSpPr>
        <p:spPr bwMode="auto">
          <a:xfrm>
            <a:off x="1527175" y="209550"/>
            <a:ext cx="5264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zh-CN" altLang="en-US" sz="4000">
                <a:ea typeface="华文行楷" pitchFamily="2" charset="-122"/>
              </a:rPr>
              <a:t>下推自动机的基本概念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583FE28-F950-7741-A24F-8C2E145AFD9D}"/>
              </a:ext>
            </a:extLst>
          </p:cNvPr>
          <p:cNvSpPr txBox="1"/>
          <p:nvPr/>
        </p:nvSpPr>
        <p:spPr>
          <a:xfrm>
            <a:off x="8388424" y="6381328"/>
            <a:ext cx="755576" cy="476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</a:t>
            </a:r>
            <a:endParaRPr kumimoji="1" lang="zh-CN" altLang="en-US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Capsules">
  <a:themeElements>
    <a:clrScheme name="Capsules 2">
      <a:dk1>
        <a:srgbClr val="003366"/>
      </a:dk1>
      <a:lt1>
        <a:srgbClr val="FFFFFF"/>
      </a:lt1>
      <a:dk2>
        <a:srgbClr val="006666"/>
      </a:dk2>
      <a:lt2>
        <a:srgbClr val="003366"/>
      </a:lt2>
      <a:accent1>
        <a:srgbClr val="99CC99"/>
      </a:accent1>
      <a:accent2>
        <a:srgbClr val="33CCCC"/>
      </a:accent2>
      <a:accent3>
        <a:srgbClr val="FFFFFF"/>
      </a:accent3>
      <a:accent4>
        <a:srgbClr val="002A56"/>
      </a:accent4>
      <a:accent5>
        <a:srgbClr val="CAE2CA"/>
      </a:accent5>
      <a:accent6>
        <a:srgbClr val="2DB9B9"/>
      </a:accent6>
      <a:hlink>
        <a:srgbClr val="666699"/>
      </a:hlink>
      <a:folHlink>
        <a:srgbClr val="CC99FF"/>
      </a:folHlink>
    </a:clrScheme>
    <a:fontScheme name="Capsules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rgbClr val="800080"/>
            </a:solidFill>
            <a:effectLst/>
            <a:latin typeface="Arial" pitchFamily="34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rgbClr val="800080"/>
            </a:solidFill>
            <a:effectLst/>
            <a:latin typeface="Arial" pitchFamily="34" charset="0"/>
            <a:ea typeface="楷体_GB2312" pitchFamily="49" charset="-122"/>
          </a:defRPr>
        </a:defPPr>
      </a:lstStyle>
    </a:lnDef>
  </a:objectDefaults>
  <a:extraClrSchemeLst>
    <a:extraClrScheme>
      <a:clrScheme name="Capsules 1">
        <a:dk1>
          <a:srgbClr val="000066"/>
        </a:dk1>
        <a:lt1>
          <a:srgbClr val="FFFFEB"/>
        </a:lt1>
        <a:dk2>
          <a:srgbClr val="336699"/>
        </a:dk2>
        <a:lt2>
          <a:srgbClr val="FFFFEB"/>
        </a:lt2>
        <a:accent1>
          <a:srgbClr val="666699"/>
        </a:accent1>
        <a:accent2>
          <a:srgbClr val="99CCFF"/>
        </a:accent2>
        <a:accent3>
          <a:srgbClr val="ADB8CA"/>
        </a:accent3>
        <a:accent4>
          <a:srgbClr val="DADAC9"/>
        </a:accent4>
        <a:accent5>
          <a:srgbClr val="B8B8CA"/>
        </a:accent5>
        <a:accent6>
          <a:srgbClr val="8AB9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2">
        <a:dk1>
          <a:srgbClr val="003366"/>
        </a:dk1>
        <a:lt1>
          <a:srgbClr val="FFFFFF"/>
        </a:lt1>
        <a:dk2>
          <a:srgbClr val="006666"/>
        </a:dk2>
        <a:lt2>
          <a:srgbClr val="003366"/>
        </a:lt2>
        <a:accent1>
          <a:srgbClr val="99CC99"/>
        </a:accent1>
        <a:accent2>
          <a:srgbClr val="33CCCC"/>
        </a:accent2>
        <a:accent3>
          <a:srgbClr val="FFFFFF"/>
        </a:accent3>
        <a:accent4>
          <a:srgbClr val="002A56"/>
        </a:accent4>
        <a:accent5>
          <a:srgbClr val="CAE2CA"/>
        </a:accent5>
        <a:accent6>
          <a:srgbClr val="2DB9B9"/>
        </a:accent6>
        <a:hlink>
          <a:srgbClr val="666699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C0C0C0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737373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33CC"/>
        </a:lt2>
        <a:accent1>
          <a:srgbClr val="FFCC66"/>
        </a:accent1>
        <a:accent2>
          <a:srgbClr val="33CC33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B92D"/>
        </a:accent6>
        <a:hlink>
          <a:srgbClr val="9900CC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Designs\Capsules.pot</Template>
  <TotalTime>19635</TotalTime>
  <Words>1579</Words>
  <Application>Microsoft Macintosh PowerPoint</Application>
  <PresentationFormat>全屏显示(4:3)</PresentationFormat>
  <Paragraphs>228</Paragraphs>
  <Slides>30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41" baseType="lpstr">
      <vt:lpstr>等线</vt:lpstr>
      <vt:lpstr>华文行楷</vt:lpstr>
      <vt:lpstr>楷体_GB2312</vt:lpstr>
      <vt:lpstr>CMR10</vt:lpstr>
      <vt:lpstr>Arial</vt:lpstr>
      <vt:lpstr>Symbol</vt:lpstr>
      <vt:lpstr>Times New Roman</vt:lpstr>
      <vt:lpstr>Wingdings</vt:lpstr>
      <vt:lpstr>Capsules</vt:lpstr>
      <vt:lpstr>VISIO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wyy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</dc:creator>
  <cp:lastModifiedBy>Zonghan Yang</cp:lastModifiedBy>
  <cp:revision>681</cp:revision>
  <dcterms:created xsi:type="dcterms:W3CDTF">2002-02-03T03:17:28Z</dcterms:created>
  <dcterms:modified xsi:type="dcterms:W3CDTF">2021-11-26T16:33:22Z</dcterms:modified>
</cp:coreProperties>
</file>